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27"/>
  </p:notesMasterIdLst>
  <p:sldIdLst>
    <p:sldId id="257" r:id="rId4"/>
    <p:sldId id="313" r:id="rId5"/>
    <p:sldId id="272" r:id="rId6"/>
    <p:sldId id="314" r:id="rId7"/>
    <p:sldId id="275" r:id="rId8"/>
    <p:sldId id="276" r:id="rId9"/>
    <p:sldId id="259" r:id="rId10"/>
    <p:sldId id="312" r:id="rId11"/>
    <p:sldId id="260" r:id="rId12"/>
    <p:sldId id="262" r:id="rId13"/>
    <p:sldId id="315" r:id="rId14"/>
    <p:sldId id="288" r:id="rId15"/>
    <p:sldId id="305" r:id="rId16"/>
    <p:sldId id="264" r:id="rId17"/>
    <p:sldId id="301" r:id="rId18"/>
    <p:sldId id="299" r:id="rId19"/>
    <p:sldId id="300" r:id="rId20"/>
    <p:sldId id="302" r:id="rId21"/>
    <p:sldId id="316" r:id="rId22"/>
    <p:sldId id="321" r:id="rId23"/>
    <p:sldId id="322" r:id="rId24"/>
    <p:sldId id="320" r:id="rId25"/>
    <p:sldId id="30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3" d="100"/>
          <a:sy n="83" d="100"/>
        </p:scale>
        <p:origin x="658" y="288"/>
      </p:cViewPr>
      <p:guideLst>
        <p:guide orient="horz" pos="212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image" Target="../media/image4.png"/><Relationship Id="rId4" Type="http://schemas.openxmlformats.org/officeDocument/2006/relationships/tags" Target="../tags/tag6.xml"/><Relationship Id="rId3" Type="http://schemas.openxmlformats.org/officeDocument/2006/relationships/image" Target="../media/image3.png"/><Relationship Id="rId2" Type="http://schemas.openxmlformats.org/officeDocument/2006/relationships/tags" Target="../tags/tag5.xml"/><Relationship Id="rId10" Type="http://schemas.openxmlformats.org/officeDocument/2006/relationships/tags" Target="../tags/tag1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20.xml"/><Relationship Id="rId7" Type="http://schemas.openxmlformats.org/officeDocument/2006/relationships/image" Target="../media/image7.png"/><Relationship Id="rId6" Type="http://schemas.openxmlformats.org/officeDocument/2006/relationships/tags" Target="../tags/tag19.xml"/><Relationship Id="rId5" Type="http://schemas.openxmlformats.org/officeDocument/2006/relationships/image" Target="../media/image6.png"/><Relationship Id="rId4" Type="http://schemas.openxmlformats.org/officeDocument/2006/relationships/tags" Target="../tags/tag18.xml"/><Relationship Id="rId3" Type="http://schemas.openxmlformats.org/officeDocument/2006/relationships/image" Target="../media/image5.png"/><Relationship Id="rId2" Type="http://schemas.openxmlformats.org/officeDocument/2006/relationships/tags" Target="../tags/tag17.xml"/><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image" Target="../media/image10.png"/><Relationship Id="rId6" Type="http://schemas.openxmlformats.org/officeDocument/2006/relationships/tags" Target="../tags/tag27.xml"/><Relationship Id="rId5" Type="http://schemas.openxmlformats.org/officeDocument/2006/relationships/image" Target="../media/image9.png"/><Relationship Id="rId4" Type="http://schemas.openxmlformats.org/officeDocument/2006/relationships/tags" Target="../tags/tag26.xml"/><Relationship Id="rId3" Type="http://schemas.openxmlformats.org/officeDocument/2006/relationships/image" Target="../media/image5.png"/><Relationship Id="rId2" Type="http://schemas.openxmlformats.org/officeDocument/2006/relationships/tags" Target="../tags/tag25.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image" Target="../media/image11.png"/><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a:t>Click to edit Master title style</a:t>
            </a:r>
            <a:endParaRPr lang="en-US" altLang="zh-CN" noProof="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a:t>Click to edit Master subtitle style</a:t>
            </a:r>
            <a:endParaRPr lang="en-US" altLang="zh-CN" noProof="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F5AD071-DC3A-458D-B821-C2492AA3FA3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721A3BC4-AFEB-41BB-AF52-928BCDC2575B}"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9F5AD071-DC3A-458D-B821-C2492AA3FA3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3BC4-AFEB-41BB-AF52-928BCDC2575B}"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9F5AD071-DC3A-458D-B821-C2492AA3FA3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3BC4-AFEB-41BB-AF52-928BCDC2575B}"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lIns="0" tIns="0" rIns="0" bIns="0"/>
          <a:lstStyle>
            <a:lvl1pPr algn="ctr" fontAlgn="base">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9F5AD071-DC3A-458D-B821-C2492AA3FA3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3BC4-AFEB-41BB-AF52-928BCDC2575B}"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12" name="图片 11" descr="/Users/wangweisen/Desktop/封面页_设计模板87.png封面页_设计模板87"/>
          <p:cNvPicPr/>
          <p:nvPr userDrawn="1">
            <p:custDataLst>
              <p:tags r:id="rId2"/>
            </p:custDataLst>
          </p:nvPr>
        </p:nvPicPr>
        <p:blipFill>
          <a:blip r:embed="rId3"/>
          <a:srcRect t="2142"/>
          <a:stretch>
            <a:fillRect/>
          </a:stretch>
        </p:blipFill>
        <p:spPr>
          <a:xfrm>
            <a:off x="1270" y="0"/>
            <a:ext cx="12189460" cy="6858000"/>
          </a:xfrm>
          <a:prstGeom prst="rect">
            <a:avLst/>
          </a:prstGeom>
        </p:spPr>
      </p:pic>
      <p:pic>
        <p:nvPicPr>
          <p:cNvPr id="13" name="图片 12" descr="/Users/wangweisen/Desktop/书.png书"/>
          <p:cNvPicPr>
            <a:picLocks noChangeAspect="1"/>
          </p:cNvPicPr>
          <p:nvPr userDrawn="1">
            <p:custDataLst>
              <p:tags r:id="rId4"/>
            </p:custDataLst>
          </p:nvPr>
        </p:nvPicPr>
        <p:blipFill>
          <a:blip r:embed="rId5"/>
          <a:srcRect/>
          <a:stretch>
            <a:fillRect/>
          </a:stretch>
        </p:blipFill>
        <p:spPr>
          <a:xfrm>
            <a:off x="3305493" y="3590662"/>
            <a:ext cx="5568315" cy="3267338"/>
          </a:xfrm>
          <a:prstGeom prst="rect">
            <a:avLst/>
          </a:prstGeom>
        </p:spPr>
      </p:pic>
      <p:sp>
        <p:nvSpPr>
          <p:cNvPr id="2" name="标题 1"/>
          <p:cNvSpPr>
            <a:spLocks noGrp="1"/>
          </p:cNvSpPr>
          <p:nvPr>
            <p:ph type="ctrTitle" hasCustomPrompt="1"/>
            <p:custDataLst>
              <p:tags r:id="rId6"/>
            </p:custDataLst>
          </p:nvPr>
        </p:nvSpPr>
        <p:spPr>
          <a:xfrm>
            <a:off x="685800" y="1013931"/>
            <a:ext cx="10820400" cy="1800000"/>
          </a:xfrm>
        </p:spPr>
        <p:txBody>
          <a:bodyPr wrap="square" anchor="b">
            <a:normAutofit/>
          </a:bodyPr>
          <a:lstStyle>
            <a:lvl1pPr marL="0" indent="0" algn="ctr">
              <a:lnSpc>
                <a:spcPct val="100000"/>
              </a:lnSpc>
              <a:buFont typeface="Arial" panose="020B0604020202020204" pitchFamily="34" charset="0"/>
              <a:buNone/>
              <a:defRPr sz="5800" b="0">
                <a:solidFill>
                  <a:schemeClr val="lt1">
                    <a:lumMod val="100000"/>
                  </a:schemeClr>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normAutofit/>
          </a:bodyPr>
          <a:lstStyle/>
          <a:p>
            <a:endParaRPr lang="en-US" dirty="0"/>
          </a:p>
        </p:txBody>
      </p:sp>
      <p:sp>
        <p:nvSpPr>
          <p:cNvPr id="6" name="灯片编号占位符 5"/>
          <p:cNvSpPr>
            <a:spLocks noGrp="1"/>
          </p:cNvSpPr>
          <p:nvPr>
            <p:ph type="sldNum" sz="quarter" idx="12"/>
            <p:custDataLst>
              <p:tags r:id="rId9"/>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0"/>
            </p:custDataLst>
          </p:nvPr>
        </p:nvSpPr>
        <p:spPr>
          <a:xfrm>
            <a:off x="685798" y="2931456"/>
            <a:ext cx="10820400" cy="504000"/>
          </a:xfrm>
        </p:spPr>
        <p:txBody>
          <a:bodyPr wrap="square" anchor="ctr" anchorCtr="0">
            <a:normAutofit/>
          </a:bodyPr>
          <a:lstStyle>
            <a:lvl1pPr marL="0" indent="0" algn="ctr">
              <a:lnSpc>
                <a:spcPct val="100000"/>
              </a:lnSpc>
              <a:buFont typeface="Arial" panose="020B0604020202020204" pitchFamily="34" charset="0"/>
              <a:buNone/>
              <a:defRPr sz="1800">
                <a:solidFill>
                  <a:schemeClr val="lt1">
                    <a:lumMod val="100000"/>
                  </a:schemeClr>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内容占位符 2"/>
          <p:cNvSpPr>
            <a:spLocks noGrp="1"/>
          </p:cNvSpPr>
          <p:nvPr>
            <p:ph idx="1" hasCustomPrompt="1"/>
            <p:custDataLst>
              <p:tags r:id="rId2"/>
            </p:custDataLst>
          </p:nvPr>
        </p:nvSpPr>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3"/>
            </p:custDataLst>
          </p:nvPr>
        </p:nvSpPr>
        <p:spPr/>
        <p:txBody>
          <a:bodyPr/>
          <a:lstStyle/>
          <a:p>
            <a:r>
              <a:rPr lang="en-US"/>
              <a:t>Date Area</a:t>
            </a:r>
            <a:endParaRPr lang="en-US"/>
          </a:p>
        </p:txBody>
      </p:sp>
      <p:sp>
        <p:nvSpPr>
          <p:cNvPr id="8" name="页脚占位符 7"/>
          <p:cNvSpPr>
            <a:spLocks noGrp="1"/>
          </p:cNvSpPr>
          <p:nvPr>
            <p:ph type="ftr" sz="quarter" idx="11"/>
            <p:custDataLst>
              <p:tags r:id="rId4"/>
            </p:custDataLst>
          </p:nvPr>
        </p:nvSpPr>
        <p:spPr/>
        <p:txBody>
          <a:bodyPr/>
          <a:lstStyle/>
          <a:p>
            <a:endParaRPr 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
        <p:nvSpPr>
          <p:cNvPr id="10" name="标题 9"/>
          <p:cNvSpPr>
            <a:spLocks noGrp="1"/>
          </p:cNvSpPr>
          <p:nvPr>
            <p:ph type="title" hasCustomPrompt="1"/>
            <p:custDataLst>
              <p:tags r:id="rId6"/>
            </p:custDataLst>
          </p:nvPr>
        </p:nvSpPr>
        <p:spPr/>
        <p:txBody>
          <a:bodyPr/>
          <a:lstStyle/>
          <a:p>
            <a:r>
              <a:rPr lang="en-US" dirty="0">
                <a:latin typeface="+mj-lt"/>
              </a:rPr>
              <a:t>Click to add title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0" name="图片 9" descr="/Users/wangweisen/Desktop/封面页_设计模板87.png封面页_设计模板87"/>
          <p:cNvPicPr/>
          <p:nvPr userDrawn="1">
            <p:custDataLst>
              <p:tags r:id="rId2"/>
            </p:custDataLst>
          </p:nvPr>
        </p:nvPicPr>
        <p:blipFill>
          <a:blip r:embed="rId3"/>
          <a:srcRect/>
          <a:stretch>
            <a:fillRect/>
          </a:stretch>
        </p:blipFill>
        <p:spPr>
          <a:xfrm>
            <a:off x="1200" y="159"/>
            <a:ext cx="12189600" cy="6857683"/>
          </a:xfrm>
          <a:prstGeom prst="rect">
            <a:avLst/>
          </a:prstGeom>
        </p:spPr>
      </p:pic>
      <p:pic>
        <p:nvPicPr>
          <p:cNvPr id="11" name="图片 10" descr="/Users/wangweisen/Desktop/球.png球"/>
          <p:cNvPicPr>
            <a:picLocks noChangeAspect="1"/>
          </p:cNvPicPr>
          <p:nvPr userDrawn="1">
            <p:custDataLst>
              <p:tags r:id="rId4"/>
            </p:custDataLst>
          </p:nvPr>
        </p:nvPicPr>
        <p:blipFill>
          <a:blip r:embed="rId5"/>
          <a:srcRect/>
          <a:stretch>
            <a:fillRect/>
          </a:stretch>
        </p:blipFill>
        <p:spPr>
          <a:xfrm>
            <a:off x="0" y="5244447"/>
            <a:ext cx="1798320" cy="1613553"/>
          </a:xfrm>
          <a:prstGeom prst="rect">
            <a:avLst/>
          </a:prstGeom>
        </p:spPr>
      </p:pic>
      <p:pic>
        <p:nvPicPr>
          <p:cNvPr id="12" name="图片 11" descr="/Users/wangweisen/Desktop/眼镜.png眼镜"/>
          <p:cNvPicPr>
            <a:picLocks noChangeAspect="1"/>
          </p:cNvPicPr>
          <p:nvPr userDrawn="1">
            <p:custDataLst>
              <p:tags r:id="rId6"/>
            </p:custDataLst>
          </p:nvPr>
        </p:nvPicPr>
        <p:blipFill>
          <a:blip r:embed="rId7"/>
          <a:srcRect/>
          <a:stretch>
            <a:fillRect/>
          </a:stretch>
        </p:blipFill>
        <p:spPr>
          <a:xfrm>
            <a:off x="10393680" y="0"/>
            <a:ext cx="1798320" cy="1134442"/>
          </a:xfrm>
          <a:prstGeom prst="rect">
            <a:avLst/>
          </a:prstGeom>
        </p:spPr>
      </p:pic>
      <p:pic>
        <p:nvPicPr>
          <p:cNvPr id="13" name="图片 12" descr="/Users/wangweisen/Desktop/灯泡.png灯泡"/>
          <p:cNvPicPr>
            <a:picLocks noChangeAspect="1"/>
          </p:cNvPicPr>
          <p:nvPr userDrawn="1">
            <p:custDataLst>
              <p:tags r:id="rId8"/>
            </p:custDataLst>
          </p:nvPr>
        </p:nvPicPr>
        <p:blipFill>
          <a:blip r:embed="rId9"/>
          <a:srcRect/>
          <a:stretch>
            <a:fillRect/>
          </a:stretch>
        </p:blipFill>
        <p:spPr>
          <a:xfrm>
            <a:off x="0" y="0"/>
            <a:ext cx="1367155" cy="976897"/>
          </a:xfrm>
          <a:prstGeom prst="rect">
            <a:avLst/>
          </a:prstGeom>
        </p:spPr>
      </p:pic>
      <p:sp>
        <p:nvSpPr>
          <p:cNvPr id="2" name="标题 1"/>
          <p:cNvSpPr>
            <a:spLocks noGrp="1"/>
          </p:cNvSpPr>
          <p:nvPr>
            <p:ph type="title" hasCustomPrompt="1"/>
            <p:custDataLst>
              <p:tags r:id="rId10"/>
            </p:custDataLst>
          </p:nvPr>
        </p:nvSpPr>
        <p:spPr>
          <a:xfrm>
            <a:off x="1765300" y="1438910"/>
            <a:ext cx="2273935" cy="914400"/>
          </a:xfrm>
        </p:spPr>
        <p:txBody>
          <a:bodyPr vert="horz" wrap="square" lIns="0" rtlCol="0" anchor="b" anchorCtr="0">
            <a:normAutofit/>
          </a:bodyPr>
          <a:lstStyle>
            <a:lvl1pPr marL="0" indent="0" algn="l">
              <a:buFont typeface="Arial" panose="020B0604020202020204" pitchFamily="34" charset="0"/>
              <a:buNone/>
              <a:defRPr lang="en-US" spc="0" baseline="0" dirty="0">
                <a:solidFill>
                  <a:schemeClr val="lt1">
                    <a:lumMod val="100000"/>
                  </a:schemeClr>
                </a:solidFill>
                <a:latin typeface="+mj-lt"/>
              </a:defRPr>
            </a:lvl1pPr>
          </a:lstStyle>
          <a:p>
            <a:pPr marL="0" lvl="0" algn="ctr"/>
            <a:r>
              <a:rPr lang="en-US" dirty="0">
                <a:latin typeface="+mj-lt"/>
              </a:rPr>
              <a:t>Click to add title</a:t>
            </a:r>
            <a:endParaRPr lang="en-US" dirty="0"/>
          </a:p>
        </p:txBody>
      </p:sp>
      <p:sp>
        <p:nvSpPr>
          <p:cNvPr id="7" name="日期占位符 3"/>
          <p:cNvSpPr>
            <a:spLocks noGrp="1"/>
          </p:cNvSpPr>
          <p:nvPr>
            <p:ph type="dt" sz="half" idx="10"/>
            <p:custDataLst>
              <p:tags r:id="rId11"/>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12"/>
            </p:custDataLst>
          </p:nvPr>
        </p:nvSpPr>
        <p:spPr/>
        <p:txBody>
          <a:bodyPr/>
          <a:lstStyle/>
          <a:p>
            <a:endParaRPr lang="en-US"/>
          </a:p>
        </p:txBody>
      </p:sp>
      <p:sp>
        <p:nvSpPr>
          <p:cNvPr id="9" name="灯片编号占位符 5"/>
          <p:cNvSpPr>
            <a:spLocks noGrp="1"/>
          </p:cNvSpPr>
          <p:nvPr>
            <p:ph type="sldNum" sz="quarter" idx="12"/>
            <p:custDataLst>
              <p:tags r:id="rId13"/>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9" name="图片 8" descr="/Users/wangweisen/Desktop/封面页_设计模板87.png封面页_设计模板87"/>
          <p:cNvPicPr/>
          <p:nvPr userDrawn="1">
            <p:custDataLst>
              <p:tags r:id="rId2"/>
            </p:custDataLst>
          </p:nvPr>
        </p:nvPicPr>
        <p:blipFill>
          <a:blip r:embed="rId3"/>
          <a:srcRect/>
          <a:stretch>
            <a:fillRect/>
          </a:stretch>
        </p:blipFill>
        <p:spPr>
          <a:xfrm>
            <a:off x="1200" y="159"/>
            <a:ext cx="12189600" cy="6857683"/>
          </a:xfrm>
          <a:prstGeom prst="rect">
            <a:avLst/>
          </a:prstGeom>
        </p:spPr>
      </p:pic>
      <p:pic>
        <p:nvPicPr>
          <p:cNvPr id="10" name="图片 9" descr="图层"/>
          <p:cNvPicPr>
            <a:picLocks noChangeAspect="1"/>
          </p:cNvPicPr>
          <p:nvPr userDrawn="1">
            <p:custDataLst>
              <p:tags r:id="rId4"/>
            </p:custDataLst>
          </p:nvPr>
        </p:nvPicPr>
        <p:blipFill>
          <a:blip r:embed="rId5"/>
          <a:stretch>
            <a:fillRect/>
          </a:stretch>
        </p:blipFill>
        <p:spPr>
          <a:xfrm>
            <a:off x="0" y="1585839"/>
            <a:ext cx="511162" cy="2307101"/>
          </a:xfrm>
          <a:prstGeom prst="rect">
            <a:avLst/>
          </a:prstGeom>
        </p:spPr>
      </p:pic>
      <p:pic>
        <p:nvPicPr>
          <p:cNvPr id="11" name="图片 10" descr="/Users/wangweisen/Desktop/书.png书"/>
          <p:cNvPicPr>
            <a:picLocks noChangeAspect="1"/>
          </p:cNvPicPr>
          <p:nvPr userDrawn="1">
            <p:custDataLst>
              <p:tags r:id="rId6"/>
            </p:custDataLst>
          </p:nvPr>
        </p:nvPicPr>
        <p:blipFill>
          <a:blip r:embed="rId7"/>
          <a:srcRect/>
          <a:stretch>
            <a:fillRect/>
          </a:stretch>
        </p:blipFill>
        <p:spPr>
          <a:xfrm>
            <a:off x="7541247" y="3564890"/>
            <a:ext cx="4650740" cy="3293110"/>
          </a:xfrm>
          <a:prstGeom prst="rect">
            <a:avLst/>
          </a:prstGeom>
        </p:spPr>
      </p:pic>
      <p:sp>
        <p:nvSpPr>
          <p:cNvPr id="2" name="标题 1"/>
          <p:cNvSpPr>
            <a:spLocks noGrp="1"/>
          </p:cNvSpPr>
          <p:nvPr>
            <p:ph type="title" hasCustomPrompt="1"/>
            <p:custDataLst>
              <p:tags r:id="rId8"/>
            </p:custDataLst>
          </p:nvPr>
        </p:nvSpPr>
        <p:spPr>
          <a:xfrm>
            <a:off x="711200" y="2641600"/>
            <a:ext cx="8743950" cy="1509379"/>
          </a:xfrm>
          <a:noFill/>
        </p:spPr>
        <p:txBody>
          <a:bodyPr vert="horz" wrap="square" lIns="0" tIns="0" rIns="0" bIns="0" rtlCol="0" anchor="b" anchorCtr="0">
            <a:normAutofit/>
          </a:bodyPr>
          <a:lstStyle>
            <a:lvl1pPr marL="0" indent="0" algn="ctr">
              <a:buFont typeface="Arial" panose="020B0604020202020204" pitchFamily="34" charset="0"/>
              <a:buNone/>
              <a:defRPr kumimoji="0" lang="en-US" sz="5400" b="0" i="0" u="none" strike="noStrike" kern="0" cap="none" spc="0" normalizeH="0" baseline="0" noProof="1" dirty="0">
                <a:solidFill>
                  <a:schemeClr val="lt1"/>
                </a:solidFill>
                <a:uFillTx/>
                <a:latin typeface="+mj-lt"/>
              </a:defRPr>
            </a:lvl1pPr>
          </a:lstStyle>
          <a:p>
            <a:pPr marL="0" marR="0" lvl="0" algn="ctr" fontAlgn="auto">
              <a:spcBef>
                <a:spcPts val="0"/>
              </a:spcBef>
              <a:spcAft>
                <a:spcPts val="0"/>
              </a:spcAft>
              <a:buClrTx/>
              <a:buSzTx/>
              <a:buFontTx/>
            </a:pPr>
            <a:r>
              <a:rPr lang="en-US" dirty="0">
                <a:latin typeface="+mj-lt"/>
              </a:rPr>
              <a:t>Click to add title</a:t>
            </a:r>
            <a:endParaRPr lang="en-US" dirty="0"/>
          </a:p>
        </p:txBody>
      </p:sp>
      <p:sp>
        <p:nvSpPr>
          <p:cNvPr id="8" name="节编号 3"/>
          <p:cNvSpPr>
            <a:spLocks noGrp="1"/>
          </p:cNvSpPr>
          <p:nvPr>
            <p:ph type="body" sz="quarter" idx="13" hasCustomPrompt="1"/>
            <p:custDataLst>
              <p:tags r:id="rId9"/>
            </p:custDataLst>
          </p:nvPr>
        </p:nvSpPr>
        <p:spPr>
          <a:xfrm>
            <a:off x="711200" y="646328"/>
            <a:ext cx="8743950" cy="1824574"/>
          </a:xfrm>
          <a:noFill/>
        </p:spPr>
        <p:txBody>
          <a:bodyPr wrap="none" lIns="0" tIns="0" rIns="0" bIns="0" anchor="b">
            <a:normAutofit/>
          </a:bodyPr>
          <a:lstStyle>
            <a:lvl1pPr marL="0" indent="0" algn="ctr">
              <a:buFont typeface="Arial" panose="020B0604020202020204" pitchFamily="34" charset="0"/>
              <a:buNone/>
              <a:defRPr lang="en-US" sz="8000" b="0" spc="0" baseline="0" dirty="0">
                <a:solidFill>
                  <a:schemeClr val="accent1">
                    <a:lumMod val="60000"/>
                    <a:lumOff val="40000"/>
                  </a:schemeClr>
                </a:solidFill>
                <a:latin typeface="+mn-lt"/>
              </a:defRPr>
            </a:lvl1pPr>
          </a:lstStyle>
          <a:p>
            <a:pPr marL="0" lvl="0" algn="ctr"/>
            <a:r>
              <a:rPr lang="en-US" dirty="0">
                <a:latin typeface="+mn-lt"/>
              </a:rPr>
              <a:t>Click to add text</a:t>
            </a:r>
            <a:endParaRPr lang="en-US" dirty="0"/>
          </a:p>
        </p:txBody>
      </p:sp>
      <p:sp>
        <p:nvSpPr>
          <p:cNvPr id="4" name="日期占位符 4"/>
          <p:cNvSpPr>
            <a:spLocks noGrp="1"/>
          </p:cNvSpPr>
          <p:nvPr>
            <p:ph type="dt" sz="half" idx="10"/>
            <p:custDataLst>
              <p:tags r:id="rId10"/>
            </p:custDataLst>
          </p:nvPr>
        </p:nvSpPr>
        <p:spPr/>
        <p:txBody>
          <a:bodyPr wrap="square">
            <a:normAutofit/>
          </a:bodyPr>
          <a:lstStyle/>
          <a:p>
            <a:r>
              <a:rPr lang="en-US"/>
              <a:t>Date Area</a:t>
            </a:r>
            <a:endParaRPr lang="en-US"/>
          </a:p>
        </p:txBody>
      </p:sp>
      <p:sp>
        <p:nvSpPr>
          <p:cNvPr id="5" name="页脚占位符 5"/>
          <p:cNvSpPr>
            <a:spLocks noGrp="1"/>
          </p:cNvSpPr>
          <p:nvPr>
            <p:ph type="ftr" sz="quarter" idx="11"/>
            <p:custDataLst>
              <p:tags r:id="rId11"/>
            </p:custDataLst>
          </p:nvPr>
        </p:nvSpPr>
        <p:spPr/>
        <p:txBody>
          <a:bodyPr/>
          <a:lstStyle/>
          <a:p>
            <a:endParaRPr lang="en-US"/>
          </a:p>
        </p:txBody>
      </p:sp>
      <p:sp>
        <p:nvSpPr>
          <p:cNvPr id="6" name="灯片编号占位符 6"/>
          <p:cNvSpPr>
            <a:spLocks noGrp="1"/>
          </p:cNvSpPr>
          <p:nvPr>
            <p:ph type="sldNum" sz="quarter" idx="12"/>
            <p:custDataLst>
              <p:tags r:id="rId12"/>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内容占位符 2"/>
          <p:cNvSpPr>
            <a:spLocks noGrp="1"/>
          </p:cNvSpPr>
          <p:nvPr>
            <p:ph sz="half" idx="1" hasCustomPrompt="1"/>
            <p:custDataLst>
              <p:tags r:id="rId2"/>
            </p:custDataLst>
          </p:nvPr>
        </p:nvSpPr>
        <p:spPr>
          <a:xfrm>
            <a:off x="694800" y="1233488"/>
            <a:ext cx="5181600" cy="4944112"/>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6313200" y="1233488"/>
            <a:ext cx="5181600" cy="4944112"/>
          </a:xfrm>
        </p:spPr>
        <p:txBody>
          <a:bodyPr wrap="square">
            <a:normAutofit/>
          </a:bodyPr>
          <a:lstStyle/>
          <a:p>
            <a:pPr lvl="0"/>
            <a:r>
              <a:rPr lang="en-US" dirty="0">
                <a:latin typeface="+mn-lt"/>
              </a:rPr>
              <a:t>Click to add text</a:t>
            </a:r>
            <a:endParaRPr lang="en-US" dirty="0"/>
          </a:p>
        </p:txBody>
      </p:sp>
      <p:sp>
        <p:nvSpPr>
          <p:cNvPr id="8" name="标题 7"/>
          <p:cNvSpPr>
            <a:spLocks noGrp="1"/>
          </p:cNvSpPr>
          <p:nvPr>
            <p:ph type="title" hasCustomPrompt="1"/>
            <p:custDataLst>
              <p:tags r:id="rId4"/>
            </p:custDataLst>
          </p:nvPr>
        </p:nvSpPr>
        <p:spPr>
          <a:xfrm>
            <a:off x="694800" y="360000"/>
            <a:ext cx="10800000" cy="720000"/>
          </a:xfrm>
        </p:spPr>
        <p:txBody>
          <a:bodyPr/>
          <a:lstStyle/>
          <a:p>
            <a:r>
              <a:rPr lang="en-US" dirty="0">
                <a:latin typeface="+mj-lt"/>
              </a:rPr>
              <a:t>Click to add title</a:t>
            </a:r>
            <a:endParaRPr lang="en-US" dirty="0"/>
          </a:p>
        </p:txBody>
      </p:sp>
      <p:sp>
        <p:nvSpPr>
          <p:cNvPr id="9" name="日期占位符 8"/>
          <p:cNvSpPr>
            <a:spLocks noGrp="1"/>
          </p:cNvSpPr>
          <p:nvPr>
            <p:ph type="dt" sz="half" idx="10"/>
            <p:custDataLst>
              <p:tags r:id="rId5"/>
            </p:custDataLst>
          </p:nvPr>
        </p:nvSpPr>
        <p:spPr/>
        <p:txBody>
          <a:bodyPr/>
          <a:lstStyle/>
          <a:p>
            <a:r>
              <a:rPr lang="en-US"/>
              <a:t>Date Area</a:t>
            </a:r>
            <a:endParaRPr lang="en-US"/>
          </a:p>
        </p:txBody>
      </p:sp>
      <p:sp>
        <p:nvSpPr>
          <p:cNvPr id="10" name="页脚占位符 9"/>
          <p:cNvSpPr>
            <a:spLocks noGrp="1"/>
          </p:cNvSpPr>
          <p:nvPr>
            <p:ph type="ftr" sz="quarter" idx="11"/>
            <p:custDataLst>
              <p:tags r:id="rId6"/>
            </p:custDataLst>
          </p:nvPr>
        </p:nvSpPr>
        <p:spPr/>
        <p:txBody>
          <a:bodyPr/>
          <a:lstStyle/>
          <a:p>
            <a:endParaRPr lang="en-US" dirty="0"/>
          </a:p>
        </p:txBody>
      </p:sp>
      <p:sp>
        <p:nvSpPr>
          <p:cNvPr id="11" name="灯片编号占位符 10"/>
          <p:cNvSpPr>
            <a:spLocks noGrp="1"/>
          </p:cNvSpPr>
          <p:nvPr>
            <p:ph type="sldNum" sz="quarter" idx="12"/>
            <p:custDataLst>
              <p:tags r:id="rId7"/>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9F5AD071-DC3A-458D-B821-C2492AA3FA3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3BC4-AFEB-41BB-AF52-928BCDC2575B}"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4800" y="1246687"/>
            <a:ext cx="5157787" cy="376959"/>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694800" y="1740878"/>
            <a:ext cx="5157787" cy="4448786"/>
          </a:xfrm>
        </p:spPr>
        <p:txBody>
          <a:bodyPr wrap="square">
            <a:normAutofit/>
          </a:bodyPr>
          <a:lstStyle>
            <a:lvl1pPr>
              <a:defRPr sz="2200">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6311612" y="1246687"/>
            <a:ext cx="5183188" cy="376959"/>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6311612" y="1740878"/>
            <a:ext cx="5183188" cy="4448786"/>
          </a:xfrm>
        </p:spPr>
        <p:txBody>
          <a:bodyPr wrap="square">
            <a:normAutofit/>
          </a:bodyPr>
          <a:lstStyle>
            <a:lvl1pPr>
              <a:defRPr sz="2200">
                <a:latin typeface="+mn-lt"/>
              </a:defRPr>
            </a:lvl1pPr>
          </a:lstStyle>
          <a:p>
            <a:pPr lvl="0"/>
            <a:r>
              <a:rPr lang="en-US" dirty="0">
                <a:latin typeface="+mn-lt"/>
              </a:rPr>
              <a:t>Click to add text</a:t>
            </a:r>
            <a:endParaRPr lang="en-US" dirty="0"/>
          </a:p>
        </p:txBody>
      </p:sp>
      <p:sp>
        <p:nvSpPr>
          <p:cNvPr id="10" name="标题 9"/>
          <p:cNvSpPr>
            <a:spLocks noGrp="1"/>
          </p:cNvSpPr>
          <p:nvPr>
            <p:ph type="title" hasCustomPrompt="1"/>
            <p:custDataLst>
              <p:tags r:id="rId6"/>
            </p:custDataLst>
          </p:nvPr>
        </p:nvSpPr>
        <p:spPr>
          <a:xfrm>
            <a:off x="694800" y="360000"/>
            <a:ext cx="10800000" cy="720000"/>
          </a:xfrm>
        </p:spPr>
        <p:txBody>
          <a:bodyPr/>
          <a:lstStyle/>
          <a:p>
            <a:r>
              <a:rPr lang="en-US" dirty="0">
                <a:latin typeface="+mj-lt"/>
              </a:rPr>
              <a:t>Click to add title</a:t>
            </a:r>
            <a:endParaRPr lang="en-US" dirty="0"/>
          </a:p>
        </p:txBody>
      </p:sp>
      <p:sp>
        <p:nvSpPr>
          <p:cNvPr id="11" name="日期占位符 10"/>
          <p:cNvSpPr>
            <a:spLocks noGrp="1"/>
          </p:cNvSpPr>
          <p:nvPr>
            <p:ph type="dt" sz="half" idx="10"/>
            <p:custDataLst>
              <p:tags r:id="rId7"/>
            </p:custDataLst>
          </p:nvPr>
        </p:nvSpPr>
        <p:spPr/>
        <p:txBody>
          <a:bodyPr/>
          <a:lstStyle/>
          <a:p>
            <a:r>
              <a:rPr lang="en-US"/>
              <a:t>Date Area</a:t>
            </a:r>
            <a:endParaRPr lang="en-US"/>
          </a:p>
        </p:txBody>
      </p:sp>
      <p:sp>
        <p:nvSpPr>
          <p:cNvPr id="12" name="页脚占位符 11"/>
          <p:cNvSpPr>
            <a:spLocks noGrp="1"/>
          </p:cNvSpPr>
          <p:nvPr>
            <p:ph type="ftr" sz="quarter" idx="11"/>
            <p:custDataLst>
              <p:tags r:id="rId8"/>
            </p:custDataLst>
          </p:nvPr>
        </p:nvSpPr>
        <p:spPr/>
        <p:txBody>
          <a:bodyPr/>
          <a:lstStyle/>
          <a:p>
            <a:endParaRPr lang="en-US" dirty="0"/>
          </a:p>
        </p:txBody>
      </p:sp>
      <p:sp>
        <p:nvSpPr>
          <p:cNvPr id="13" name="灯片编号占位符 12"/>
          <p:cNvSpPr>
            <a:spLocks noGrp="1"/>
          </p:cNvSpPr>
          <p:nvPr>
            <p:ph type="sldNum" sz="quarter" idx="12"/>
            <p:custDataLst>
              <p:tags r:id="rId9"/>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标题 5"/>
          <p:cNvSpPr>
            <a:spLocks noGrp="1"/>
          </p:cNvSpPr>
          <p:nvPr>
            <p:ph type="title" hasCustomPrompt="1"/>
            <p:custDataLst>
              <p:tags r:id="rId2"/>
            </p:custDataLst>
          </p:nvPr>
        </p:nvSpPr>
        <p:spPr/>
        <p:txBody>
          <a:bodyPr/>
          <a:lstStyle/>
          <a:p>
            <a:r>
              <a:rPr lang="en-US" dirty="0">
                <a:latin typeface="+mj-lt"/>
              </a:rPr>
              <a:t>Click to add title</a:t>
            </a:r>
            <a:endParaRPr lang="en-US" dirty="0"/>
          </a:p>
        </p:txBody>
      </p:sp>
      <p:sp>
        <p:nvSpPr>
          <p:cNvPr id="7" name="日期占位符 6"/>
          <p:cNvSpPr>
            <a:spLocks noGrp="1"/>
          </p:cNvSpPr>
          <p:nvPr>
            <p:ph type="dt" sz="half" idx="10"/>
            <p:custDataLst>
              <p:tags r:id="rId3"/>
            </p:custDataLst>
          </p:nvPr>
        </p:nvSpPr>
        <p:spPr/>
        <p:txBody>
          <a:bodyPr/>
          <a:lstStyle/>
          <a:p>
            <a:r>
              <a:rPr lang="en-US"/>
              <a:t>Date Area</a:t>
            </a:r>
            <a:endParaRPr lang="en-US"/>
          </a:p>
        </p:txBody>
      </p:sp>
      <p:sp>
        <p:nvSpPr>
          <p:cNvPr id="8" name="页脚占位符 7"/>
          <p:cNvSpPr>
            <a:spLocks noGrp="1"/>
          </p:cNvSpPr>
          <p:nvPr>
            <p:ph type="ftr" sz="quarter" idx="11"/>
            <p:custDataLst>
              <p:tags r:id="rId4"/>
            </p:custDataLst>
          </p:nvPr>
        </p:nvSpPr>
        <p:spPr/>
        <p:txBody>
          <a:bodyPr/>
          <a:lstStyle/>
          <a:p>
            <a:endParaRPr 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p:txBody>
          <a:bodyPr/>
          <a:lstStyle/>
          <a:p>
            <a:r>
              <a:rPr lang="en-US"/>
              <a:t>Date Area</a:t>
            </a:r>
            <a:endParaRPr lang="en-US"/>
          </a:p>
        </p:txBody>
      </p:sp>
      <p:sp>
        <p:nvSpPr>
          <p:cNvPr id="6" name="页脚占位符 5"/>
          <p:cNvSpPr>
            <a:spLocks noGrp="1"/>
          </p:cNvSpPr>
          <p:nvPr>
            <p:ph type="ftr" sz="quarter" idx="11"/>
            <p:custDataLst>
              <p:tags r:id="rId3"/>
            </p:custDataLst>
          </p:nvPr>
        </p:nvSpPr>
        <p:spPr/>
        <p:txBody>
          <a:bodyPr/>
          <a:lstStyle/>
          <a:p>
            <a:endParaRPr lang="en-US" dirty="0"/>
          </a:p>
        </p:txBody>
      </p:sp>
      <p:sp>
        <p:nvSpPr>
          <p:cNvPr id="7" name="灯片编号占位符 6"/>
          <p:cNvSpPr>
            <a:spLocks noGrp="1"/>
          </p:cNvSpPr>
          <p:nvPr>
            <p:ph type="sldNum" sz="quarter" idx="12"/>
            <p:custDataLst>
              <p:tags r:id="rId4"/>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838200" y="360000"/>
            <a:ext cx="10515600" cy="581760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4800" y="1233488"/>
            <a:ext cx="10811400" cy="431189"/>
          </a:xfrm>
        </p:spPr>
        <p:txBody>
          <a:bodyPr wrap="square" anchor="t">
            <a:normAutofit/>
          </a:bodyPr>
          <a:lstStyle>
            <a:lvl1pPr marL="0" indent="0">
              <a:buNone/>
              <a:defRPr sz="2000" b="0">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3"/>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
        <p:nvSpPr>
          <p:cNvPr id="4" name="标题 3"/>
          <p:cNvSpPr>
            <a:spLocks noGrp="1"/>
          </p:cNvSpPr>
          <p:nvPr>
            <p:ph type="title" hasCustomPrompt="1"/>
            <p:custDataLst>
              <p:tags r:id="rId6"/>
            </p:custDataLst>
          </p:nvPr>
        </p:nvSpPr>
        <p:spPr/>
        <p:txBody>
          <a:bodyPr/>
          <a:lstStyle/>
          <a:p>
            <a:r>
              <a:rPr lang="en-US" dirty="0">
                <a:latin typeface="+mj-lt"/>
              </a:rPr>
              <a:t>Click to add title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7" name="图片 6" descr="/Users/wangweisen/Desktop/封面页_设计模板87.png封面页_设计模板87"/>
          <p:cNvPicPr/>
          <p:nvPr userDrawn="1">
            <p:custDataLst>
              <p:tags r:id="rId2"/>
            </p:custDataLst>
          </p:nvPr>
        </p:nvPicPr>
        <p:blipFill>
          <a:blip r:embed="rId3"/>
          <a:srcRect t="2142"/>
          <a:stretch>
            <a:fillRect/>
          </a:stretch>
        </p:blipFill>
        <p:spPr>
          <a:xfrm>
            <a:off x="1270" y="0"/>
            <a:ext cx="12189460" cy="6858000"/>
          </a:xfrm>
          <a:prstGeom prst="rect">
            <a:avLst/>
          </a:prstGeom>
        </p:spPr>
      </p:pic>
      <p:pic>
        <p:nvPicPr>
          <p:cNvPr id="13" name="图片 12" descr="/Users/wangweisen/Desktop/花.png花"/>
          <p:cNvPicPr>
            <a:picLocks noChangeAspect="1"/>
          </p:cNvPicPr>
          <p:nvPr userDrawn="1">
            <p:custDataLst>
              <p:tags r:id="rId4"/>
            </p:custDataLst>
          </p:nvPr>
        </p:nvPicPr>
        <p:blipFill>
          <a:blip r:embed="rId5"/>
          <a:srcRect/>
          <a:stretch>
            <a:fillRect/>
          </a:stretch>
        </p:blipFill>
        <p:spPr>
          <a:xfrm>
            <a:off x="7627623" y="3783"/>
            <a:ext cx="3853177" cy="5769652"/>
          </a:xfrm>
          <a:prstGeom prst="rect">
            <a:avLst/>
          </a:prstGeom>
        </p:spPr>
      </p:pic>
      <p:sp>
        <p:nvSpPr>
          <p:cNvPr id="2" name="标题 1"/>
          <p:cNvSpPr>
            <a:spLocks noGrp="1"/>
          </p:cNvSpPr>
          <p:nvPr>
            <p:ph type="ctrTitle" hasCustomPrompt="1"/>
            <p:custDataLst>
              <p:tags r:id="rId6"/>
            </p:custDataLst>
          </p:nvPr>
        </p:nvSpPr>
        <p:spPr>
          <a:xfrm>
            <a:off x="1136015" y="2019300"/>
            <a:ext cx="6229985" cy="2355850"/>
          </a:xfrm>
        </p:spPr>
        <p:txBody>
          <a:bodyPr wrap="square" anchor="ctr">
            <a:normAutofit/>
          </a:bodyPr>
          <a:lstStyle>
            <a:lvl1pPr marL="0" indent="0" algn="l">
              <a:lnSpc>
                <a:spcPct val="100000"/>
              </a:lnSpc>
              <a:buFont typeface="Arial" panose="020B0604020202020204" pitchFamily="34" charset="0"/>
              <a:buNone/>
              <a:defRPr sz="60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lstStyle/>
          <a:p>
            <a:endParaRPr lang="en-US"/>
          </a:p>
        </p:txBody>
      </p:sp>
      <p:sp>
        <p:nvSpPr>
          <p:cNvPr id="6" name="灯片编号占位符 5"/>
          <p:cNvSpPr>
            <a:spLocks noGrp="1"/>
          </p:cNvSpPr>
          <p:nvPr>
            <p:ph type="sldNum" sz="quarter" idx="12"/>
            <p:custDataLst>
              <p:tags r:id="rId9"/>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F5AD071-DC3A-458D-B821-C2492AA3FA3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A3BC4-AFEB-41BB-AF52-928BCDC2575B}"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9F5AD071-DC3A-458D-B821-C2492AA3FA3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A3BC4-AFEB-41BB-AF52-928BCDC2575B}"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9F5AD071-DC3A-458D-B821-C2492AA3FA3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A3BC4-AFEB-41BB-AF52-928BCDC2575B}"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9F5AD071-DC3A-458D-B821-C2492AA3FA3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A3BC4-AFEB-41BB-AF52-928BCDC2575B}"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5AD071-DC3A-458D-B821-C2492AA3FA3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A3BC4-AFEB-41BB-AF52-928BCDC2575B}"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F5AD071-DC3A-458D-B821-C2492AA3FA3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A3BC4-AFEB-41BB-AF52-928BCDC2575B}"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F5AD071-DC3A-458D-B821-C2492AA3FA3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A3BC4-AFEB-41BB-AF52-928BCDC2575B}"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0" Type="http://schemas.openxmlformats.org/officeDocument/2006/relationships/theme" Target="../theme/theme2.xml"/><Relationship Id="rId2" Type="http://schemas.openxmlformats.org/officeDocument/2006/relationships/slideLayout" Target="../slideLayouts/slideLayout16.xml"/><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image" Target="../media/image5.png"/><Relationship Id="rId12" Type="http://schemas.openxmlformats.org/officeDocument/2006/relationships/tags" Target="../tags/tag69.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p:cNvPicPr>
            <a:picLocks noChangeAspect="1"/>
          </p:cNvPicPr>
          <p:nvPr/>
        </p:nvPicPr>
        <p:blipFill>
          <a:blip r:embed="rId15"/>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9F5AD071-DC3A-458D-B821-C2492AA3FA3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721A3BC4-AFEB-41BB-AF52-928BCDC2575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9" name="图片 8" descr="/Users/wangweisen/Desktop/封面页_设计模板87.png封面页_设计模板87"/>
          <p:cNvPicPr/>
          <p:nvPr userDrawn="1">
            <p:custDataLst>
              <p:tags r:id="rId12"/>
            </p:custDataLst>
          </p:nvPr>
        </p:nvPicPr>
        <p:blipFill>
          <a:blip r:embed="rId13"/>
          <a:srcRect/>
          <a:stretch>
            <a:fillRect/>
          </a:stretch>
        </p:blipFill>
        <p:spPr>
          <a:xfrm>
            <a:off x="1200" y="0"/>
            <a:ext cx="12189600" cy="6858000"/>
          </a:xfrm>
          <a:prstGeom prst="rect">
            <a:avLst/>
          </a:prstGeom>
        </p:spPr>
      </p:pic>
      <p:sp>
        <p:nvSpPr>
          <p:cNvPr id="2" name="标题占位符 1"/>
          <p:cNvSpPr>
            <a:spLocks noGrp="1"/>
          </p:cNvSpPr>
          <p:nvPr>
            <p:ph type="title"/>
            <p:custDataLst>
              <p:tags r:id="rId14"/>
            </p:custDataLst>
          </p:nvPr>
        </p:nvSpPr>
        <p:spPr>
          <a:xfrm>
            <a:off x="69480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5"/>
            </p:custDataLst>
          </p:nvPr>
        </p:nvSpPr>
        <p:spPr>
          <a:xfrm>
            <a:off x="694800" y="1233488"/>
            <a:ext cx="10811400" cy="4944112"/>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6"/>
            </p:custDataLst>
          </p:nvPr>
        </p:nvSpPr>
        <p:spPr>
          <a:xfrm>
            <a:off x="694800" y="6356350"/>
            <a:ext cx="2743200" cy="365125"/>
          </a:xfrm>
          <a:prstGeom prst="rect">
            <a:avLst/>
          </a:prstGeom>
        </p:spPr>
        <p:txBody>
          <a:bodyPr vert="horz" wrap="square" lIns="0" tIns="0" rIns="0" bIns="0" rtlCol="0" anchor="ctr">
            <a:normAutofit/>
          </a:bodyPr>
          <a:lstStyle>
            <a:lvl1pPr algn="l">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0" tIns="0" rIns="0" bIns="0" rtlCol="0" anchor="ctr">
            <a:normAutofit/>
          </a:bodyPr>
          <a:lstStyle>
            <a:lvl1pPr algn="ct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8"/>
            </p:custDataLst>
          </p:nvPr>
        </p:nvSpPr>
        <p:spPr>
          <a:xfrm>
            <a:off x="8763000" y="6356350"/>
            <a:ext cx="2743200" cy="365125"/>
          </a:xfrm>
          <a:prstGeom prst="rect">
            <a:avLst/>
          </a:prstGeom>
        </p:spPr>
        <p:txBody>
          <a:bodyPr vert="horz" wrap="square" lIns="0" tIns="0" rIns="0" bIns="0" rtlCol="0" anchor="ctr">
            <a:normAutofit/>
          </a:bodyP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BE5F26B5-172A-4DC2-B0B7-181CFC56B87C}" type="slidenum">
              <a:rPr lang="en-US" smtClean="0"/>
            </a:fld>
            <a:endParaRPr lang="en-US"/>
          </a:p>
        </p:txBody>
      </p:sp>
      <p:sp>
        <p:nvSpPr>
          <p:cNvPr id="8"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100000"/>
        </a:lnSpc>
        <a:spcBef>
          <a:spcPct val="0"/>
        </a:spcBef>
        <a:buNone/>
        <a:defRPr sz="3600" b="1"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lt1">
              <a:lumMod val="100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lt1">
              <a:lumMod val="100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lt1">
              <a:lumMod val="100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lt1">
              <a:lumMod val="10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jpeg"/><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jpeg"/><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77.xml"/><Relationship Id="rId1" Type="http://schemas.openxmlformats.org/officeDocument/2006/relationships/tags" Target="../tags/tag7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9677400" cy="1782445"/>
          </a:xfrm>
        </p:spPr>
        <p:txBody>
          <a:bodyPr>
            <a:normAutofit/>
          </a:bodyPr>
          <a:lstStyle/>
          <a:p>
            <a:r>
              <a:rPr lang="en-US" b="1" dirty="0">
                <a:solidFill>
                  <a:srgbClr val="C00000"/>
                </a:solidFill>
              </a:rPr>
              <a:t>EMOTION BASED MUSIC RECOMMENDER</a:t>
            </a:r>
            <a:br>
              <a:rPr lang="en-US" b="1" dirty="0">
                <a:solidFill>
                  <a:srgbClr val="C00000"/>
                </a:solidFill>
              </a:rPr>
            </a:br>
            <a:r>
              <a:rPr lang="en-US" b="1" dirty="0"/>
              <a:t>USING MACHINE LEARNING</a:t>
            </a:r>
            <a:endParaRPr lang="en-US" b="1" dirty="0"/>
          </a:p>
        </p:txBody>
      </p:sp>
      <p:sp>
        <p:nvSpPr>
          <p:cNvPr id="3" name="Content Placeholder 2"/>
          <p:cNvSpPr>
            <a:spLocks noGrp="1"/>
          </p:cNvSpPr>
          <p:nvPr>
            <p:ph sz="half" idx="1"/>
          </p:nvPr>
        </p:nvSpPr>
        <p:spPr>
          <a:xfrm>
            <a:off x="914400" y="2819400"/>
            <a:ext cx="4038600" cy="3763963"/>
          </a:xfrm>
        </p:spPr>
        <p:txBody>
          <a:bodyPr/>
          <a:lstStyle/>
          <a:p>
            <a:pPr marL="0" indent="0">
              <a:buNone/>
            </a:pPr>
            <a:r>
              <a:rPr lang="en-US" altLang="en-US" sz="2000" b="1" dirty="0">
                <a:latin typeface="Times New Roman" panose="02020603050405020304" pitchFamily="18" charset="0"/>
                <a:cs typeface="Times New Roman" panose="02020603050405020304" pitchFamily="18" charset="0"/>
              </a:rPr>
              <a:t>Project Guide​</a:t>
            </a:r>
            <a:endParaRPr lang="en-US" altLang="en-US" sz="2000" b="1" dirty="0">
              <a:latin typeface="Times New Roman" panose="02020603050405020304" pitchFamily="18" charset="0"/>
              <a:cs typeface="Times New Roman" panose="02020603050405020304" pitchFamily="18" charset="0"/>
            </a:endParaRPr>
          </a:p>
          <a:p>
            <a:pPr marL="0" indent="0">
              <a:buNone/>
            </a:pPr>
            <a:endParaRPr lang="en-US" altLang="en-US" sz="2000" dirty="0">
              <a:latin typeface="Times New Roman" panose="02020603050405020304" pitchFamily="18" charset="0"/>
              <a:cs typeface="Times New Roman" panose="02020603050405020304" pitchFamily="18" charset="0"/>
            </a:endParaRPr>
          </a:p>
          <a:p>
            <a:pPr marL="0" indent="0">
              <a:buNone/>
            </a:pPr>
            <a:r>
              <a:rPr lang="en-US" altLang="en-US" sz="2000">
                <a:latin typeface="Times New Roman" panose="02020603050405020304" pitchFamily="18" charset="0"/>
                <a:cs typeface="Times New Roman" panose="02020603050405020304" pitchFamily="18" charset="0"/>
              </a:rPr>
              <a:t>Mrs.T</a:t>
            </a:r>
            <a:r>
              <a:rPr lang="en-US" altLang="en-US" sz="2000" dirty="0" err="1">
                <a:latin typeface="Times New Roman" panose="02020603050405020304" pitchFamily="18" charset="0"/>
                <a:cs typeface="Times New Roman" panose="02020603050405020304" pitchFamily="18" charset="0"/>
              </a:rPr>
              <a:t>.Swathi</a:t>
            </a:r>
            <a:r>
              <a:rPr lang="en-US" altLang="en-US" sz="2000" dirty="0">
                <a:latin typeface="Times New Roman" panose="02020603050405020304" pitchFamily="18" charset="0"/>
                <a:cs typeface="Times New Roman" panose="02020603050405020304" pitchFamily="18" charset="0"/>
              </a:rPr>
              <a:t> </a:t>
            </a:r>
            <a:endParaRPr lang="en-US" altLang="en-US" sz="2000" dirty="0">
              <a:latin typeface="Times New Roman" panose="02020603050405020304" pitchFamily="18" charset="0"/>
              <a:cs typeface="Times New Roman" panose="02020603050405020304" pitchFamily="18" charset="0"/>
            </a:endParaRPr>
          </a:p>
          <a:p>
            <a:pPr marL="0" indent="0">
              <a:buNone/>
            </a:pPr>
            <a:r>
              <a:rPr lang="en-US" altLang="en-US" sz="2000" dirty="0">
                <a:latin typeface="Times New Roman" panose="02020603050405020304" pitchFamily="18" charset="0"/>
                <a:cs typeface="Times New Roman" panose="02020603050405020304" pitchFamily="18" charset="0"/>
              </a:rPr>
              <a:t>Assistant Professor</a:t>
            </a:r>
            <a:endParaRPr lang="en-US" altLang="en-US" sz="2000" dirty="0">
              <a:latin typeface="Times New Roman" panose="02020603050405020304" pitchFamily="18" charset="0"/>
              <a:cs typeface="Times New Roman" panose="02020603050405020304" pitchFamily="18" charset="0"/>
            </a:endParaRPr>
          </a:p>
          <a:p>
            <a:pPr marL="0" indent="0">
              <a:buNone/>
            </a:pPr>
            <a:r>
              <a:rPr lang="en-US" altLang="en-US" sz="2000" dirty="0">
                <a:latin typeface="Times New Roman" panose="02020603050405020304" pitchFamily="18" charset="0"/>
                <a:cs typeface="Times New Roman" panose="02020603050405020304" pitchFamily="18" charset="0"/>
              </a:rPr>
              <a:t>CSE(Data Science)</a:t>
            </a:r>
            <a:endParaRPr lang="en-US" altLang="en-US" sz="20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6553200" y="2590800"/>
            <a:ext cx="4038600" cy="3763963"/>
          </a:xfrm>
        </p:spPr>
        <p:txBody>
          <a:bodyPr/>
          <a:lstStyle/>
          <a:p>
            <a:pPr marL="0" indent="0">
              <a:buNone/>
            </a:pPr>
            <a:r>
              <a:rPr lang="en-US" altLang="en-US" sz="2000" b="1" dirty="0">
                <a:latin typeface="Times New Roman" panose="02020603050405020304" pitchFamily="18" charset="0"/>
                <a:cs typeface="Times New Roman" panose="02020603050405020304" pitchFamily="18" charset="0"/>
              </a:rPr>
              <a:t>Team Members ​</a:t>
            </a:r>
            <a:endParaRPr lang="en-US" altLang="en-US" sz="2000" b="1" dirty="0">
              <a:latin typeface="Times New Roman" panose="02020603050405020304" pitchFamily="18" charset="0"/>
              <a:cs typeface="Times New Roman" panose="02020603050405020304" pitchFamily="18" charset="0"/>
            </a:endParaRPr>
          </a:p>
          <a:p>
            <a:pPr marL="0" indent="0">
              <a:buNone/>
            </a:pPr>
            <a:endParaRPr lang="en-US" altLang="en-US" sz="2000" dirty="0"/>
          </a:p>
          <a:p>
            <a:pPr marL="0" indent="0">
              <a:buNone/>
            </a:pPr>
            <a:r>
              <a:rPr lang="en-US" altLang="en-US" sz="2000" dirty="0">
                <a:latin typeface="Times New Roman" panose="02020603050405020304" pitchFamily="18" charset="0"/>
                <a:cs typeface="Times New Roman" panose="02020603050405020304" pitchFamily="18" charset="0"/>
              </a:rPr>
              <a:t>A.Rushmitha(22AG1A6770)​</a:t>
            </a:r>
            <a:endParaRPr lang="en-US" altLang="en-US" sz="2000" dirty="0">
              <a:latin typeface="Times New Roman" panose="02020603050405020304" pitchFamily="18" charset="0"/>
              <a:cs typeface="Times New Roman" panose="02020603050405020304" pitchFamily="18" charset="0"/>
            </a:endParaRPr>
          </a:p>
          <a:p>
            <a:pPr marL="0" indent="0">
              <a:buNone/>
            </a:pPr>
            <a:r>
              <a:rPr lang="en-US" altLang="en-US" sz="2000" dirty="0">
                <a:latin typeface="Times New Roman" panose="02020603050405020304" pitchFamily="18" charset="0"/>
                <a:cs typeface="Times New Roman" panose="02020603050405020304" pitchFamily="18" charset="0"/>
              </a:rPr>
              <a:t>Huda Nazneen(22AG1A6792)​</a:t>
            </a:r>
            <a:endParaRPr lang="en-US" altLang="en-US" sz="2000" dirty="0">
              <a:latin typeface="Times New Roman" panose="02020603050405020304" pitchFamily="18" charset="0"/>
              <a:cs typeface="Times New Roman" panose="02020603050405020304" pitchFamily="18" charset="0"/>
            </a:endParaRPr>
          </a:p>
          <a:p>
            <a:pPr marL="0" indent="0">
              <a:buNone/>
            </a:pPr>
            <a:r>
              <a:rPr lang="en-US" altLang="en-US" sz="2000" dirty="0">
                <a:latin typeface="Times New Roman" panose="02020603050405020304" pitchFamily="18" charset="0"/>
                <a:cs typeface="Times New Roman" panose="02020603050405020304" pitchFamily="18" charset="0"/>
              </a:rPr>
              <a:t>S.Pradeep(22AG1A67B6)​</a:t>
            </a:r>
            <a:endParaRPr lang="en-US" altLang="en-US" sz="2000" dirty="0">
              <a:latin typeface="Times New Roman" panose="02020603050405020304" pitchFamily="18" charset="0"/>
              <a:cs typeface="Times New Roman" panose="02020603050405020304" pitchFamily="18" charset="0"/>
            </a:endParaRPr>
          </a:p>
          <a:p>
            <a:pPr marL="0" indent="0">
              <a:buNone/>
            </a:pPr>
            <a:r>
              <a:rPr lang="en-US" altLang="en-US" sz="2000" dirty="0">
                <a:latin typeface="Times New Roman" panose="02020603050405020304" pitchFamily="18" charset="0"/>
                <a:cs typeface="Times New Roman" panose="02020603050405020304" pitchFamily="18" charset="0"/>
              </a:rPr>
              <a:t>V.Sai Prabhas(22AG1A67C5)​</a:t>
            </a:r>
            <a:endParaRPr lang="en-US" altLang="en-US" sz="2000" dirty="0">
              <a:latin typeface="Times New Roman" panose="02020603050405020304" pitchFamily="18" charset="0"/>
              <a:cs typeface="Times New Roman" panose="02020603050405020304" pitchFamily="18" charset="0"/>
            </a:endParaRPr>
          </a:p>
          <a:p>
            <a:pPr marL="0" indent="0">
              <a:buNone/>
            </a:pPr>
            <a:endParaRPr lang="en-US" altLang="en-US" sz="2000" dirty="0"/>
          </a:p>
          <a:p>
            <a:pPr marL="0" indent="0">
              <a:buNone/>
            </a:pPr>
            <a:r>
              <a:rPr lang="en-US" altLang="en-US" dirty="0"/>
              <a:t>​</a:t>
            </a:r>
            <a:endParaRPr lang="en-US"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C00000"/>
                </a:solidFill>
                <a:latin typeface="Times New Roman" panose="02020603050405020304" pitchFamily="18" charset="0"/>
                <a:cs typeface="Times New Roman" panose="02020603050405020304" pitchFamily="18" charset="0"/>
              </a:rPr>
              <a:t>SOFTWARE REQUIREMENTS:</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IN" sz="2400" b="1" dirty="0">
                <a:latin typeface="Times New Roman" panose="02020603050405020304" pitchFamily="18" charset="0"/>
                <a:cs typeface="Times New Roman" panose="02020603050405020304" pitchFamily="18" charset="0"/>
                <a:sym typeface="+mn-ea"/>
              </a:rPr>
              <a:t>Operating System: </a:t>
            </a:r>
            <a:r>
              <a:rPr lang="en-US" altLang="en-US" sz="2400" dirty="0">
                <a:latin typeface="Times New Roman" panose="02020603050405020304" pitchFamily="18" charset="0"/>
                <a:cs typeface="Times New Roman" panose="02020603050405020304" pitchFamily="18" charset="0"/>
              </a:rPr>
              <a:t>Windows 10/11,macOS,or Linux(with GUI support)</a:t>
            </a:r>
            <a:endParaRPr lang="en-US" altLang="en-US" sz="2400" dirty="0">
              <a:latin typeface="Times New Roman" panose="02020603050405020304" pitchFamily="18" charset="0"/>
              <a:cs typeface="Times New Roman" panose="02020603050405020304" pitchFamily="18" charset="0"/>
            </a:endParaRPr>
          </a:p>
          <a:p>
            <a:pPr marL="0" indent="0">
              <a:buNone/>
            </a:pPr>
            <a:r>
              <a:rPr lang="en-IN" sz="2400" b="1" dirty="0">
                <a:effectLst/>
                <a:latin typeface="Times New Roman" panose="02020603050405020304" pitchFamily="18" charset="0"/>
                <a:cs typeface="Times New Roman" panose="02020603050405020304" pitchFamily="18" charset="0"/>
                <a:sym typeface="+mn-ea"/>
              </a:rPr>
              <a:t>Programming languages:  </a:t>
            </a:r>
            <a:r>
              <a:rPr lang="en-IN" sz="2400" dirty="0">
                <a:effectLst/>
                <a:latin typeface="Times New Roman" panose="02020603050405020304" pitchFamily="18" charset="0"/>
                <a:cs typeface="Times New Roman" panose="02020603050405020304" pitchFamily="18" charset="0"/>
                <a:sym typeface="+mn-ea"/>
              </a:rPr>
              <a:t>Python </a:t>
            </a:r>
            <a:endParaRPr lang="en-IN" sz="2400" b="0" i="0" dirty="0">
              <a:effectLst/>
              <a:latin typeface="Times New Roman" panose="02020603050405020304" pitchFamily="18" charset="0"/>
              <a:cs typeface="Times New Roman" panose="02020603050405020304" pitchFamily="18" charset="0"/>
            </a:endParaRPr>
          </a:p>
          <a:p>
            <a:pPr marL="0" indent="0" algn="l">
              <a:buNone/>
            </a:pPr>
            <a:r>
              <a:rPr lang="en-IN" sz="2400" b="1" dirty="0">
                <a:effectLst/>
                <a:latin typeface="Times New Roman" panose="02020603050405020304" pitchFamily="18" charset="0"/>
                <a:cs typeface="Times New Roman" panose="02020603050405020304" pitchFamily="18" charset="0"/>
                <a:sym typeface="+mn-ea"/>
              </a:rPr>
              <a:t>IDE</a:t>
            </a:r>
            <a:r>
              <a:rPr lang="en-IN" sz="2400" dirty="0">
                <a:effectLst/>
                <a:latin typeface="Times New Roman" panose="02020603050405020304" pitchFamily="18" charset="0"/>
                <a:cs typeface="Times New Roman" panose="02020603050405020304" pitchFamily="18" charset="0"/>
                <a:sym typeface="+mn-ea"/>
              </a:rPr>
              <a:t>: </a:t>
            </a:r>
            <a:r>
              <a:rPr lang="en-IN" sz="2400" dirty="0" err="1">
                <a:effectLst/>
                <a:latin typeface="Times New Roman" panose="02020603050405020304" pitchFamily="18" charset="0"/>
                <a:cs typeface="Times New Roman" panose="02020603050405020304" pitchFamily="18" charset="0"/>
                <a:sym typeface="+mn-ea"/>
              </a:rPr>
              <a:t>Jupyter</a:t>
            </a:r>
            <a:r>
              <a:rPr lang="en-IN" sz="2400" dirty="0">
                <a:effectLst/>
                <a:latin typeface="Times New Roman" panose="02020603050405020304" pitchFamily="18" charset="0"/>
                <a:cs typeface="Times New Roman" panose="02020603050405020304" pitchFamily="18" charset="0"/>
                <a:sym typeface="+mn-ea"/>
              </a:rPr>
              <a:t> Notebook</a:t>
            </a:r>
            <a:endParaRPr lang="en-US" sz="2400" dirty="0">
              <a:latin typeface="Times New Roman" panose="02020603050405020304" pitchFamily="18" charset="0"/>
              <a:cs typeface="Times New Roman" panose="02020603050405020304" pitchFamily="18" charset="0"/>
            </a:endParaRPr>
          </a:p>
          <a:p>
            <a:pPr marL="0" indent="0">
              <a:buNone/>
            </a:pPr>
            <a:r>
              <a:rPr lang="en-IN" sz="2400" b="1" dirty="0">
                <a:effectLst/>
                <a:latin typeface="Times New Roman" panose="02020603050405020304" pitchFamily="18" charset="0"/>
                <a:cs typeface="Times New Roman" panose="02020603050405020304" pitchFamily="18" charset="0"/>
                <a:sym typeface="+mn-ea"/>
              </a:rPr>
              <a:t>Libraries and Packages</a:t>
            </a:r>
            <a:r>
              <a:rPr lang="en-IN" sz="2400" dirty="0">
                <a:effectLst/>
                <a:latin typeface="Times New Roman" panose="02020603050405020304" pitchFamily="18" charset="0"/>
                <a:cs typeface="Times New Roman" panose="02020603050405020304" pitchFamily="18" charset="0"/>
                <a:sym typeface="+mn-ea"/>
              </a:rPr>
              <a:t>:</a:t>
            </a:r>
            <a:endParaRPr lang="en-IN" sz="2400" b="0" i="0" dirty="0">
              <a:effectLst/>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TensorFlow</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PyTorch</a:t>
            </a:r>
            <a:r>
              <a:rPr lang="en-US" sz="2400" dirty="0">
                <a:latin typeface="Times New Roman" panose="02020603050405020304" pitchFamily="18" charset="0"/>
                <a:cs typeface="Times New Roman" panose="02020603050405020304" pitchFamily="18" charset="0"/>
              </a:rPr>
              <a:t> for model training</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OpenCV</a:t>
            </a:r>
            <a:r>
              <a:rPr lang="en-US" sz="2400" dirty="0">
                <a:latin typeface="Times New Roman" panose="02020603050405020304" pitchFamily="18" charset="0"/>
                <a:cs typeface="Times New Roman" panose="02020603050405020304" pitchFamily="18" charset="0"/>
              </a:rPr>
              <a:t> for image processing</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SQL/</a:t>
            </a:r>
            <a:r>
              <a:rPr lang="en-US" sz="2400" dirty="0" err="1">
                <a:latin typeface="Times New Roman" panose="02020603050405020304" pitchFamily="18" charset="0"/>
                <a:cs typeface="Times New Roman" panose="02020603050405020304" pitchFamily="18" charset="0"/>
              </a:rPr>
              <a:t>NoSQL</a:t>
            </a:r>
            <a:r>
              <a:rPr lang="en-US" sz="2400" dirty="0">
                <a:latin typeface="Times New Roman" panose="02020603050405020304" pitchFamily="18" charset="0"/>
                <a:cs typeface="Times New Roman" panose="02020603050405020304" pitchFamily="18" charset="0"/>
              </a:rPr>
              <a:t> database for storing user preferences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Web/Mobile framework for UI (React, Flask, Android, etc.)</a:t>
            </a:r>
            <a:endParaRPr 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JSON Module:for storing and retrieving user feedback data.</a:t>
            </a:r>
            <a:endParaRPr lang="en-US" alt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Times New Roman" panose="02020603050405020304" pitchFamily="18" charset="0"/>
                <a:cs typeface="Times New Roman" panose="02020603050405020304" pitchFamily="18" charset="0"/>
              </a:rPr>
              <a:t>HARDWARE REQUIREMENTS:</a:t>
            </a:r>
            <a:endParaRPr lang="en-IN" dirty="0"/>
          </a:p>
        </p:txBody>
      </p:sp>
      <p:sp>
        <p:nvSpPr>
          <p:cNvPr id="3" name="Content Placeholder 2"/>
          <p:cNvSpPr>
            <a:spLocks noGrp="1"/>
          </p:cNvSpPr>
          <p:nvPr>
            <p:ph idx="1"/>
          </p:nvPr>
        </p:nvSpPr>
        <p:spPr/>
        <p:txBody>
          <a:bodyPr/>
          <a:lstStyle/>
          <a:p>
            <a:r>
              <a:rPr lang="en-US" altLang="en-US" sz="3200" b="1" dirty="0" err="1">
                <a:latin typeface="Times New Roman" panose="02020603050405020304" pitchFamily="18" charset="0"/>
                <a:cs typeface="Times New Roman" panose="02020603050405020304" pitchFamily="18" charset="0"/>
              </a:rPr>
              <a:t>Webcam:</a:t>
            </a:r>
            <a:r>
              <a:rPr lang="en-US" altLang="en-US" sz="3200" dirty="0" err="1">
                <a:latin typeface="Times New Roman" panose="02020603050405020304" pitchFamily="18" charset="0"/>
                <a:cs typeface="Times New Roman" panose="02020603050405020304" pitchFamily="18" charset="0"/>
              </a:rPr>
              <a:t>A</a:t>
            </a:r>
            <a:r>
              <a:rPr lang="en-US" altLang="en-US" sz="3200" dirty="0">
                <a:latin typeface="Times New Roman" panose="02020603050405020304" pitchFamily="18" charset="0"/>
                <a:cs typeface="Times New Roman" panose="02020603050405020304" pitchFamily="18" charset="0"/>
              </a:rPr>
              <a:t> functional webcam with at least 640x480 resolution to capture user facial expressions.</a:t>
            </a:r>
            <a:endParaRPr lang="en-US" altLang="en-US" sz="3200" dirty="0">
              <a:latin typeface="Times New Roman" panose="02020603050405020304" pitchFamily="18" charset="0"/>
              <a:cs typeface="Times New Roman" panose="02020603050405020304" pitchFamily="18" charset="0"/>
            </a:endParaRPr>
          </a:p>
          <a:p>
            <a:r>
              <a:rPr lang="en-US" altLang="en-US" sz="3200" b="1" dirty="0" err="1">
                <a:latin typeface="Times New Roman" panose="02020603050405020304" pitchFamily="18" charset="0"/>
                <a:cs typeface="Times New Roman" panose="02020603050405020304" pitchFamily="18" charset="0"/>
              </a:rPr>
              <a:t>Processor:</a:t>
            </a:r>
            <a:r>
              <a:rPr lang="en-US" altLang="en-US" sz="3200" dirty="0" err="1">
                <a:latin typeface="Times New Roman" panose="02020603050405020304" pitchFamily="18" charset="0"/>
                <a:cs typeface="Times New Roman" panose="02020603050405020304" pitchFamily="18" charset="0"/>
              </a:rPr>
              <a:t>Minimum</a:t>
            </a:r>
            <a:r>
              <a:rPr lang="en-US" altLang="en-US" sz="3200" dirty="0">
                <a:latin typeface="Times New Roman" panose="02020603050405020304" pitchFamily="18" charset="0"/>
                <a:cs typeface="Times New Roman" panose="02020603050405020304" pitchFamily="18" charset="0"/>
              </a:rPr>
              <a:t> Intel Core i3 or equivalent to handle real-time video processing and model inference.</a:t>
            </a:r>
            <a:endParaRPr lang="en-US" altLang="en-US" sz="3200" dirty="0">
              <a:latin typeface="Times New Roman" panose="02020603050405020304" pitchFamily="18" charset="0"/>
              <a:cs typeface="Times New Roman" panose="02020603050405020304" pitchFamily="18" charset="0"/>
            </a:endParaRPr>
          </a:p>
          <a:p>
            <a:r>
              <a:rPr lang="en-US" altLang="en-US" sz="3200" b="1" dirty="0" err="1">
                <a:latin typeface="Times New Roman" panose="02020603050405020304" pitchFamily="18" charset="0"/>
                <a:cs typeface="Times New Roman" panose="02020603050405020304" pitchFamily="18" charset="0"/>
              </a:rPr>
              <a:t>Memory:</a:t>
            </a:r>
            <a:r>
              <a:rPr lang="en-US" altLang="en-US" sz="3200" dirty="0" err="1">
                <a:latin typeface="Times New Roman" panose="02020603050405020304" pitchFamily="18" charset="0"/>
                <a:cs typeface="Times New Roman" panose="02020603050405020304" pitchFamily="18" charset="0"/>
              </a:rPr>
              <a:t>Minimum</a:t>
            </a:r>
            <a:r>
              <a:rPr lang="en-US" altLang="en-US" sz="3200" dirty="0">
                <a:latin typeface="Times New Roman" panose="02020603050405020304" pitchFamily="18" charset="0"/>
                <a:cs typeface="Times New Roman" panose="02020603050405020304" pitchFamily="18" charset="0"/>
              </a:rPr>
              <a:t> 4 GB RAM for smooth operation.</a:t>
            </a:r>
            <a:endParaRPr lang="en-US" altLang="en-US" sz="3200" dirty="0">
              <a:latin typeface="Times New Roman" panose="02020603050405020304" pitchFamily="18" charset="0"/>
              <a:cs typeface="Times New Roman" panose="02020603050405020304" pitchFamily="18" charset="0"/>
            </a:endParaRPr>
          </a:p>
          <a:p>
            <a:r>
              <a:rPr lang="en-US" altLang="en-US" sz="3200" b="1" dirty="0" err="1">
                <a:latin typeface="Times New Roman" panose="02020603050405020304" pitchFamily="18" charset="0"/>
                <a:cs typeface="Times New Roman" panose="02020603050405020304" pitchFamily="18" charset="0"/>
              </a:rPr>
              <a:t>Storage:</a:t>
            </a:r>
            <a:r>
              <a:rPr lang="en-US" altLang="en-US" sz="3200" dirty="0" err="1">
                <a:latin typeface="Times New Roman" panose="02020603050405020304" pitchFamily="18" charset="0"/>
                <a:cs typeface="Times New Roman" panose="02020603050405020304" pitchFamily="18" charset="0"/>
              </a:rPr>
              <a:t>At</a:t>
            </a:r>
            <a:r>
              <a:rPr lang="en-US" altLang="en-US" sz="3200" dirty="0">
                <a:latin typeface="Times New Roman" panose="02020603050405020304" pitchFamily="18" charset="0"/>
                <a:cs typeface="Times New Roman" panose="02020603050405020304" pitchFamily="18" charset="0"/>
              </a:rPr>
              <a:t> least 100 MB free space for installing dependencies and storing feedback files.</a:t>
            </a:r>
            <a:endParaRPr lang="en-US" altLang="en-US" sz="32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Times New Roman" panose="02020603050405020304" pitchFamily="18" charset="0"/>
                <a:cs typeface="Times New Roman" panose="02020603050405020304" pitchFamily="18" charset="0"/>
                <a:sym typeface="+mn-ea"/>
              </a:rPr>
              <a:t>S</a:t>
            </a:r>
            <a:r>
              <a:rPr lang="en-IN" altLang="en-US" b="1" dirty="0">
                <a:solidFill>
                  <a:srgbClr val="C00000"/>
                </a:solidFill>
                <a:latin typeface="Times New Roman" panose="02020603050405020304" pitchFamily="18" charset="0"/>
                <a:cs typeface="Times New Roman" panose="02020603050405020304" pitchFamily="18" charset="0"/>
                <a:sym typeface="+mn-ea"/>
              </a:rPr>
              <a:t>YSTEM ARCHITECTURE:</a:t>
            </a:r>
            <a:endParaRPr lang="en-US"/>
          </a:p>
        </p:txBody>
      </p:sp>
      <p:sp>
        <p:nvSpPr>
          <p:cNvPr id="3" name="Content Placeholder 2"/>
          <p:cNvSpPr>
            <a:spLocks noGrp="1"/>
          </p:cNvSpPr>
          <p:nvPr>
            <p:ph idx="1"/>
          </p:nvPr>
        </p:nvSpPr>
        <p:spPr>
          <a:xfrm>
            <a:off x="457200" y="990600"/>
            <a:ext cx="11111230" cy="5169535"/>
          </a:xfrm>
        </p:spPr>
        <p:txBody>
          <a:bodyPr/>
          <a:lstStyle/>
          <a:p>
            <a:pPr marL="0" indent="0">
              <a:buNone/>
            </a:pPr>
            <a:r>
              <a:rPr lang="en-US" altLang="en-US" sz="1600" b="1">
                <a:latin typeface="Times New Roman" panose="02020603050405020304" pitchFamily="18" charset="0"/>
                <a:cs typeface="Times New Roman" panose="02020603050405020304" pitchFamily="18" charset="0"/>
                <a:sym typeface="+mn-ea"/>
              </a:rPr>
              <a:t>      1. Face Detection using Webcam</a:t>
            </a:r>
            <a:endParaRPr lang="en-US" altLang="en-US" sz="1600"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The system captures the user's face using a webcam.</a:t>
            </a:r>
            <a:endParaRPr lang="en-US" alt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It detects the presence of a face in real-time.</a:t>
            </a:r>
            <a:endParaRPr lang="en-US" altLang="en-US" sz="160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en-US" sz="1600" b="1">
                <a:latin typeface="Times New Roman" panose="02020603050405020304" pitchFamily="18" charset="0"/>
                <a:cs typeface="Times New Roman" panose="02020603050405020304" pitchFamily="18" charset="0"/>
                <a:sym typeface="+mn-ea"/>
              </a:rPr>
              <a:t>      2. Facial Landmark Extraction</a:t>
            </a:r>
            <a:endParaRPr lang="en-US" altLang="en-US" sz="1600"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Key facial landmarks (e.g., eyes, eyebrows, mouth) are extracted.</a:t>
            </a:r>
            <a:endParaRPr lang="en-US" alt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These landmarks help in determining facial expressions.</a:t>
            </a:r>
            <a:endParaRPr lang="en-US" altLang="en-US" sz="160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en-US" sz="1600" b="1">
                <a:latin typeface="Times New Roman" panose="02020603050405020304" pitchFamily="18" charset="0"/>
                <a:cs typeface="Times New Roman" panose="02020603050405020304" pitchFamily="18" charset="0"/>
                <a:sym typeface="+mn-ea"/>
              </a:rPr>
              <a:t>       3. Facial Expression Detection</a:t>
            </a:r>
            <a:endParaRPr lang="en-US" altLang="en-US" sz="1600"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Using deep learning or computer vision techniques, the system </a:t>
            </a:r>
            <a:endParaRPr lang="en-US" altLang="en-US" sz="1600">
              <a:latin typeface="Times New Roman" panose="02020603050405020304" pitchFamily="18" charset="0"/>
              <a:cs typeface="Times New Roman" panose="02020603050405020304" pitchFamily="18" charset="0"/>
              <a:sym typeface="+mn-ea"/>
            </a:endParaRPr>
          </a:p>
          <a:p>
            <a:pPr marL="0" indent="0">
              <a:buFont typeface="Arial" panose="020B0604020202020204" pitchFamily="34" charset="0"/>
              <a:buNone/>
            </a:pPr>
            <a:r>
              <a:rPr lang="en-US" altLang="en-US" sz="1600">
                <a:latin typeface="Times New Roman" panose="02020603050405020304" pitchFamily="18" charset="0"/>
                <a:cs typeface="Times New Roman" panose="02020603050405020304" pitchFamily="18" charset="0"/>
                <a:sym typeface="+mn-ea"/>
              </a:rPr>
              <a:t>       analyzes the facial landmarks.</a:t>
            </a:r>
            <a:endParaRPr lang="en-US" alt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It classifies the detected facial expressions into one of the predefined</a:t>
            </a:r>
            <a:endParaRPr lang="en-US" altLang="en-US" sz="1600">
              <a:latin typeface="Times New Roman" panose="02020603050405020304" pitchFamily="18" charset="0"/>
              <a:cs typeface="Times New Roman" panose="02020603050405020304" pitchFamily="18" charset="0"/>
              <a:sym typeface="+mn-ea"/>
            </a:endParaRPr>
          </a:p>
          <a:p>
            <a:pPr marL="0" indent="0">
              <a:buFont typeface="Arial" panose="020B0604020202020204" pitchFamily="34" charset="0"/>
              <a:buNone/>
            </a:pPr>
            <a:r>
              <a:rPr lang="en-US" altLang="en-US" sz="1600">
                <a:latin typeface="Times New Roman" panose="02020603050405020304" pitchFamily="18" charset="0"/>
                <a:cs typeface="Times New Roman" panose="02020603050405020304" pitchFamily="18" charset="0"/>
                <a:sym typeface="+mn-ea"/>
              </a:rPr>
              <a:t>      categories (Angry, Disgusted, Fearful, Happy, Neutral, Sad, Surprised).</a:t>
            </a:r>
            <a:endParaRPr lang="en-US" altLang="en-US" sz="160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en-US" sz="1600" b="1">
                <a:latin typeface="Times New Roman" panose="02020603050405020304" pitchFamily="18" charset="0"/>
                <a:cs typeface="Times New Roman" panose="02020603050405020304" pitchFamily="18" charset="0"/>
                <a:sym typeface="+mn-ea"/>
              </a:rPr>
              <a:t>      4. Music Player</a:t>
            </a:r>
            <a:endParaRPr lang="en-US" altLang="en-US" sz="1600"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Based on the detected emotion, the system selects an appropriate playlist or song.</a:t>
            </a:r>
            <a:endParaRPr lang="en-US" alt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The music player plays the song that matches the user's emotional state.</a:t>
            </a:r>
            <a:endParaRPr lang="en-US" altLang="en-US" sz="160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tLang="en-US" sz="1600" b="1">
                <a:latin typeface="Times New Roman" panose="02020603050405020304" pitchFamily="18" charset="0"/>
                <a:cs typeface="Times New Roman" panose="02020603050405020304" pitchFamily="18" charset="0"/>
                <a:sym typeface="+mn-ea"/>
              </a:rPr>
              <a:t>     5. Emotion-Based Music Selection</a:t>
            </a:r>
            <a:endParaRPr lang="en-US" altLang="en-US" sz="1600"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sym typeface="+mn-ea"/>
              </a:rPr>
              <a:t>If the user is Happy, upbeat or energetic songs are played</a:t>
            </a:r>
            <a:r>
              <a:rPr lang="en-IN" altLang="en-US" sz="1600">
                <a:latin typeface="Times New Roman" panose="02020603050405020304" pitchFamily="18" charset="0"/>
                <a:cs typeface="Times New Roman" panose="02020603050405020304" pitchFamily="18" charset="0"/>
                <a:sym typeface="+mn-ea"/>
              </a:rPr>
              <a:t> etc..</a:t>
            </a:r>
            <a:endParaRPr lang="en-US" alt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1600">
              <a:latin typeface="Times New Roman" panose="02020603050405020304" pitchFamily="18" charset="0"/>
              <a:cs typeface="Times New Roman" panose="02020603050405020304" pitchFamily="18" charset="0"/>
            </a:endParaRPr>
          </a:p>
          <a:p>
            <a:endParaRPr lang="en-US" altLang="en-US" sz="1600">
              <a:latin typeface="Times New Roman" panose="02020603050405020304" pitchFamily="18" charset="0"/>
              <a:cs typeface="Times New Roman" panose="02020603050405020304" pitchFamily="18" charset="0"/>
            </a:endParaRPr>
          </a:p>
          <a:p>
            <a:endParaRPr 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C00000"/>
                </a:solidFill>
                <a:latin typeface="Times New Roman" panose="02020603050405020304" pitchFamily="18" charset="0"/>
                <a:cs typeface="Times New Roman" panose="02020603050405020304" pitchFamily="18" charset="0"/>
              </a:rPr>
              <a:t>SYSTEM</a:t>
            </a:r>
            <a:r>
              <a:rPr lang="en-US"/>
              <a:t> </a:t>
            </a:r>
            <a:r>
              <a:rPr lang="en-IN" altLang="en-US" b="1" dirty="0">
                <a:solidFill>
                  <a:srgbClr val="C00000"/>
                </a:solidFill>
                <a:latin typeface="Times New Roman" panose="02020603050405020304" pitchFamily="18" charset="0"/>
                <a:cs typeface="Times New Roman" panose="02020603050405020304" pitchFamily="18" charset="0"/>
                <a:sym typeface="+mn-ea"/>
              </a:rPr>
              <a:t>ARCHITECTURE:</a:t>
            </a:r>
            <a:endParaRPr lang="en-US"/>
          </a:p>
        </p:txBody>
      </p:sp>
      <p:pic>
        <p:nvPicPr>
          <p:cNvPr id="5" name="Picture 2" descr="WhatsApp Image 2025-06-08 at 14.21.18"/>
          <p:cNvPicPr>
            <a:picLocks noGrp="1" noChangeAspect="1"/>
          </p:cNvPicPr>
          <p:nvPr>
            <p:ph idx="1"/>
          </p:nvPr>
        </p:nvPicPr>
        <p:blipFill>
          <a:blip r:embed="rId1"/>
          <a:srcRect t="15893" b="17361"/>
          <a:stretch>
            <a:fillRect/>
          </a:stretch>
        </p:blipFill>
        <p:spPr>
          <a:xfrm>
            <a:off x="765810" y="1394460"/>
            <a:ext cx="10882630" cy="4247515"/>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C00000"/>
                </a:solidFill>
                <a:latin typeface="Times New Roman" panose="02020603050405020304" pitchFamily="18" charset="0"/>
                <a:cs typeface="Times New Roman" panose="02020603050405020304" pitchFamily="18" charset="0"/>
              </a:rPr>
              <a:t>UML DIAGRAMS:</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0000" lnSpcReduction="10000"/>
          </a:bodyPr>
          <a:lstStyle/>
          <a:p>
            <a:pPr>
              <a:lnSpc>
                <a:spcPct val="150000"/>
              </a:lnSpc>
            </a:pPr>
            <a:r>
              <a:rPr lang="en-US" dirty="0">
                <a:latin typeface="Times New Roman" panose="02020603050405020304" pitchFamily="18" charset="0"/>
                <a:cs typeface="Times New Roman" panose="02020603050405020304" pitchFamily="18" charset="0"/>
              </a:rPr>
              <a:t>UML stands for Unified Modeling Language, and it's a visual representation that helps in designing and documenting software systems. </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UML diagrams are used to depict different aspects of a system, such as its structure, behavior, and interactions.</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With UML, you can create diagrams such as </a:t>
            </a:r>
            <a:r>
              <a:rPr lang="en-US" dirty="0">
                <a:solidFill>
                  <a:srgbClr val="FF0000"/>
                </a:solidFill>
                <a:latin typeface="Times New Roman" panose="02020603050405020304" pitchFamily="18" charset="0"/>
                <a:cs typeface="Times New Roman" panose="02020603050405020304" pitchFamily="18" charset="0"/>
              </a:rPr>
              <a:t>class diagrams</a:t>
            </a:r>
            <a:r>
              <a:rPr lang="en-US" dirty="0">
                <a:latin typeface="Times New Roman" panose="02020603050405020304" pitchFamily="18" charset="0"/>
                <a:cs typeface="Times New Roman" panose="02020603050405020304" pitchFamily="18" charset="0"/>
              </a:rPr>
              <a:t>, which show the classes and their relationships in a system; </a:t>
            </a:r>
            <a:r>
              <a:rPr lang="en-US" dirty="0">
                <a:solidFill>
                  <a:srgbClr val="FF0000"/>
                </a:solidFill>
                <a:latin typeface="Times New Roman" panose="02020603050405020304" pitchFamily="18" charset="0"/>
                <a:cs typeface="Times New Roman" panose="02020603050405020304" pitchFamily="18" charset="0"/>
              </a:rPr>
              <a:t>sequence diagrams</a:t>
            </a:r>
            <a:r>
              <a:rPr lang="en-US" dirty="0">
                <a:latin typeface="Times New Roman" panose="02020603050405020304" pitchFamily="18" charset="0"/>
                <a:cs typeface="Times New Roman" panose="02020603050405020304" pitchFamily="18" charset="0"/>
              </a:rPr>
              <a:t>, which depict the interactions between objects over time; and </a:t>
            </a:r>
            <a:r>
              <a:rPr lang="en-US" dirty="0">
                <a:solidFill>
                  <a:srgbClr val="FF0000"/>
                </a:solidFill>
                <a:latin typeface="Times New Roman" panose="02020603050405020304" pitchFamily="18" charset="0"/>
                <a:cs typeface="Times New Roman" panose="02020603050405020304" pitchFamily="18" charset="0"/>
              </a:rPr>
              <a:t>activity diagrams</a:t>
            </a:r>
            <a:r>
              <a:rPr lang="en-US" dirty="0">
                <a:latin typeface="Times New Roman" panose="02020603050405020304" pitchFamily="18" charset="0"/>
                <a:cs typeface="Times New Roman" panose="02020603050405020304" pitchFamily="18" charset="0"/>
              </a:rPr>
              <a:t>, which illustrate the flow of activities or processes within a system.</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C00000"/>
                </a:solidFill>
                <a:latin typeface="Times New Roman" panose="02020603050405020304" pitchFamily="18" charset="0"/>
                <a:cs typeface="Times New Roman" panose="02020603050405020304" pitchFamily="18" charset="0"/>
              </a:rPr>
              <a:t>CLASS DIAGRAM:</a:t>
            </a:r>
            <a:endParaRPr lang="en-US" b="1">
              <a:solidFill>
                <a:srgbClr val="C00000"/>
              </a:solidFill>
              <a:latin typeface="Times New Roman" panose="02020603050405020304" pitchFamily="18" charset="0"/>
              <a:cs typeface="Times New Roman" panose="02020603050405020304" pitchFamily="18" charset="0"/>
            </a:endParaRPr>
          </a:p>
        </p:txBody>
      </p:sp>
      <p:pic>
        <p:nvPicPr>
          <p:cNvPr id="9" name="Picture 3" descr="WhatsApp Image 2025-06-07 at 20.31.50"/>
          <p:cNvPicPr>
            <a:picLocks noGrp="1" noChangeAspect="1"/>
          </p:cNvPicPr>
          <p:nvPr>
            <p:ph idx="1"/>
          </p:nvPr>
        </p:nvPicPr>
        <p:blipFill>
          <a:blip r:embed="rId1"/>
          <a:stretch>
            <a:fillRect/>
          </a:stretch>
        </p:blipFill>
        <p:spPr>
          <a:xfrm>
            <a:off x="558800" y="1513205"/>
            <a:ext cx="10222865" cy="42748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C00000"/>
                </a:solidFill>
              </a:rPr>
              <a:t>USE CASE DIAGRAM:</a:t>
            </a:r>
            <a:endParaRPr lang="en-US" b="1">
              <a:solidFill>
                <a:srgbClr val="C00000"/>
              </a:solidFill>
            </a:endParaRPr>
          </a:p>
        </p:txBody>
      </p:sp>
      <p:pic>
        <p:nvPicPr>
          <p:cNvPr id="3" name="Picture 4" descr="WhatsApp Image 2025-06-07 at 17.49.12"/>
          <p:cNvPicPr>
            <a:picLocks noGrp="1" noChangeAspect="1"/>
          </p:cNvPicPr>
          <p:nvPr>
            <p:ph idx="1"/>
          </p:nvPr>
        </p:nvPicPr>
        <p:blipFill>
          <a:blip r:embed="rId1"/>
          <a:stretch>
            <a:fillRect/>
          </a:stretch>
        </p:blipFill>
        <p:spPr>
          <a:xfrm>
            <a:off x="2519680" y="1680845"/>
            <a:ext cx="6459855" cy="4432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C00000"/>
                </a:solidFill>
                <a:latin typeface="Times New Roman" panose="02020603050405020304" pitchFamily="18" charset="0"/>
                <a:cs typeface="Times New Roman" panose="02020603050405020304" pitchFamily="18" charset="0"/>
              </a:rPr>
              <a:t>SEQUENCE DIAGRAM:</a:t>
            </a:r>
            <a:endParaRPr lang="en-US" b="1">
              <a:solidFill>
                <a:srgbClr val="C00000"/>
              </a:solidFill>
              <a:latin typeface="Times New Roman" panose="02020603050405020304" pitchFamily="18" charset="0"/>
              <a:cs typeface="Times New Roman" panose="02020603050405020304" pitchFamily="18" charset="0"/>
            </a:endParaRPr>
          </a:p>
        </p:txBody>
      </p:sp>
      <p:pic>
        <p:nvPicPr>
          <p:cNvPr id="2" name="Content Placeholder 1"/>
          <p:cNvPicPr>
            <a:picLocks noChangeAspect="1"/>
          </p:cNvPicPr>
          <p:nvPr>
            <p:ph sz="half" idx="2"/>
          </p:nvPr>
        </p:nvPicPr>
        <p:blipFill>
          <a:blip r:embed="rId1"/>
          <a:stretch>
            <a:fillRect/>
          </a:stretch>
        </p:blipFill>
        <p:spPr>
          <a:xfrm>
            <a:off x="533400" y="1058545"/>
            <a:ext cx="9898380" cy="48698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C00000"/>
                </a:solidFill>
                <a:latin typeface="Times New Roman" panose="02020603050405020304" pitchFamily="18" charset="0"/>
                <a:cs typeface="Times New Roman" panose="02020603050405020304" pitchFamily="18" charset="0"/>
              </a:rPr>
              <a:t>ACTIVITY DIAGRAM:</a:t>
            </a:r>
            <a:endParaRPr lang="en-US" b="1">
              <a:solidFill>
                <a:srgbClr val="C00000"/>
              </a:solidFill>
              <a:latin typeface="Times New Roman" panose="02020603050405020304" pitchFamily="18" charset="0"/>
              <a:cs typeface="Times New Roman" panose="02020603050405020304" pitchFamily="18" charset="0"/>
            </a:endParaRPr>
          </a:p>
        </p:txBody>
      </p:sp>
      <p:pic>
        <p:nvPicPr>
          <p:cNvPr id="8" name="Picture 8" descr="WhatsApp Image 2025-06-09 at 18.45.46"/>
          <p:cNvPicPr>
            <a:picLocks noGrp="1" noChangeAspect="1"/>
          </p:cNvPicPr>
          <p:nvPr>
            <p:ph idx="1"/>
          </p:nvPr>
        </p:nvPicPr>
        <p:blipFill>
          <a:blip r:embed="rId1"/>
          <a:stretch>
            <a:fillRect/>
          </a:stretch>
        </p:blipFill>
        <p:spPr>
          <a:xfrm>
            <a:off x="3162935" y="1174750"/>
            <a:ext cx="5891530" cy="4953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582613"/>
          </a:xfrm>
        </p:spPr>
        <p:txBody>
          <a:bodyPr anchor="ctr">
            <a:normAutofit/>
          </a:bodyPr>
          <a:lstStyle/>
          <a:p>
            <a:pPr>
              <a:lnSpc>
                <a:spcPct val="90000"/>
              </a:lnSpc>
            </a:pPr>
            <a:r>
              <a:rPr lang="en-IN" sz="3300" b="1"/>
              <a:t>OUTPUT:</a:t>
            </a:r>
            <a:endParaRPr lang="en-IN" sz="3300" b="1"/>
          </a:p>
        </p:txBody>
      </p:sp>
      <p:pic>
        <p:nvPicPr>
          <p:cNvPr id="5" name="Content Placeholder 4" descr="WhatsApp Image 2025-06-05 at 15.30.38"/>
          <p:cNvPicPr>
            <a:picLocks noGrp="1" noChangeAspect="1"/>
          </p:cNvPicPr>
          <p:nvPr>
            <p:ph sz="half" idx="1"/>
          </p:nvPr>
        </p:nvPicPr>
        <p:blipFill>
          <a:blip r:embed="rId1"/>
          <a:stretch>
            <a:fillRect/>
          </a:stretch>
        </p:blipFill>
        <p:spPr>
          <a:xfrm>
            <a:off x="381001" y="1066800"/>
            <a:ext cx="4953000" cy="5060950"/>
          </a:xfrm>
          <a:prstGeom prst="rect">
            <a:avLst/>
          </a:prstGeom>
        </p:spPr>
      </p:pic>
      <p:pic>
        <p:nvPicPr>
          <p:cNvPr id="6" name="Picture 12" descr="WhatsApp Image 2025-06-05 at 15.30.49"/>
          <p:cNvPicPr>
            <a:picLocks noChangeAspect="1"/>
          </p:cNvPicPr>
          <p:nvPr>
            <p:ph sz="half" idx="2"/>
          </p:nvPr>
        </p:nvPicPr>
        <p:blipFill>
          <a:blip r:embed="rId2"/>
          <a:stretch>
            <a:fillRect/>
          </a:stretch>
        </p:blipFill>
        <p:spPr>
          <a:xfrm>
            <a:off x="5943600" y="685800"/>
            <a:ext cx="4285615" cy="58172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Table of Contents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609600" y="1174750"/>
            <a:ext cx="7239000" cy="4953000"/>
          </a:xfrm>
        </p:spPr>
        <p:txBody>
          <a:bodyPr/>
          <a:lstStyle/>
          <a:p>
            <a:r>
              <a:rPr lang="en-US" sz="2400" dirty="0">
                <a:latin typeface="Times New Roman" panose="02020603050405020304" pitchFamily="18" charset="0"/>
                <a:cs typeface="Times New Roman" panose="02020603050405020304" pitchFamily="18" charset="0"/>
              </a:rPr>
              <a:t>Abstract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Introduction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Existing System</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Proposed System</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Software &amp; Hardware Requirements</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Functional &amp; Non Functional Requirements</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Software and Hardware Requirements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System Design</a:t>
            </a:r>
            <a:endParaRPr lang="en-US"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 References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Picture 16" descr="WhatsApp Image 2025-06-05 at 15.31.04"/>
          <p:cNvPicPr>
            <a:picLocks noChangeAspect="1"/>
          </p:cNvPicPr>
          <p:nvPr>
            <p:ph sz="half" idx="1"/>
          </p:nvPr>
        </p:nvPicPr>
        <p:blipFill>
          <a:blip r:embed="rId1"/>
          <a:stretch>
            <a:fillRect/>
          </a:stretch>
        </p:blipFill>
        <p:spPr>
          <a:xfrm>
            <a:off x="363220" y="1254760"/>
            <a:ext cx="5631180" cy="4791710"/>
          </a:xfrm>
          <a:prstGeom prst="rect">
            <a:avLst/>
          </a:prstGeom>
        </p:spPr>
      </p:pic>
      <p:pic>
        <p:nvPicPr>
          <p:cNvPr id="17" name="Picture 17" descr="WhatsApp Image 2025-06-05 at 15.31.02"/>
          <p:cNvPicPr>
            <a:picLocks noChangeAspect="1"/>
          </p:cNvPicPr>
          <p:nvPr>
            <p:ph sz="half" idx="2"/>
          </p:nvPr>
        </p:nvPicPr>
        <p:blipFill>
          <a:blip r:embed="rId2"/>
          <a:stretch>
            <a:fillRect/>
          </a:stretch>
        </p:blipFill>
        <p:spPr>
          <a:xfrm>
            <a:off x="6197600" y="1295400"/>
            <a:ext cx="5384800" cy="47104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4" descr="WhatsApp Image 2025-06-05 at 15.30.19"/>
          <p:cNvPicPr>
            <a:picLocks noChangeAspect="1"/>
          </p:cNvPicPr>
          <p:nvPr>
            <p:ph sz="half" idx="1"/>
          </p:nvPr>
        </p:nvPicPr>
        <p:blipFill>
          <a:blip r:embed="rId1"/>
          <a:stretch>
            <a:fillRect/>
          </a:stretch>
        </p:blipFill>
        <p:spPr>
          <a:xfrm>
            <a:off x="381000" y="381000"/>
            <a:ext cx="4965065" cy="5734050"/>
          </a:xfrm>
          <a:prstGeom prst="rect">
            <a:avLst/>
          </a:prstGeom>
        </p:spPr>
      </p:pic>
      <p:pic>
        <p:nvPicPr>
          <p:cNvPr id="15" name="Picture 15" descr="WhatsApp Image 2025-06-05 at 15.30.52"/>
          <p:cNvPicPr>
            <a:picLocks noChangeAspect="1"/>
          </p:cNvPicPr>
          <p:nvPr>
            <p:ph sz="half" idx="2"/>
          </p:nvPr>
        </p:nvPicPr>
        <p:blipFill>
          <a:blip r:embed="rId2"/>
          <a:stretch>
            <a:fillRect/>
          </a:stretch>
        </p:blipFill>
        <p:spPr>
          <a:xfrm>
            <a:off x="5715000" y="1600200"/>
            <a:ext cx="5180330" cy="1498600"/>
          </a:xfrm>
          <a:prstGeom prst="rect">
            <a:avLst/>
          </a:prstGeom>
        </p:spPr>
      </p:pic>
      <p:sp>
        <p:nvSpPr>
          <p:cNvPr id="4" name="Text Box 3"/>
          <p:cNvSpPr txBox="1"/>
          <p:nvPr/>
        </p:nvSpPr>
        <p:spPr>
          <a:xfrm>
            <a:off x="6897370" y="3382010"/>
            <a:ext cx="5438140" cy="949325"/>
          </a:xfrm>
          <a:prstGeom prst="rect">
            <a:avLst/>
          </a:prstGeom>
          <a:noFill/>
        </p:spPr>
        <p:txBody>
          <a:bodyPr wrap="square" rtlCol="0">
            <a:noAutofit/>
          </a:bodyPr>
          <a:p>
            <a:endParaRPr lang="en-US"/>
          </a:p>
        </p:txBody>
      </p:sp>
      <p:pic>
        <p:nvPicPr>
          <p:cNvPr id="18" name="Picture 18" descr="WhatsApp Image 2025-06-05 at 15.31.01"/>
          <p:cNvPicPr>
            <a:picLocks noChangeAspect="1"/>
          </p:cNvPicPr>
          <p:nvPr/>
        </p:nvPicPr>
        <p:blipFill>
          <a:blip r:embed="rId3"/>
          <a:stretch>
            <a:fillRect/>
          </a:stretch>
        </p:blipFill>
        <p:spPr>
          <a:xfrm>
            <a:off x="5715000" y="3733800"/>
            <a:ext cx="5211445" cy="1822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solidFill>
                  <a:srgbClr val="C00000"/>
                </a:solidFill>
                <a:latin typeface="Times New Roman" panose="02020603050405020304" pitchFamily="18" charset="0"/>
                <a:cs typeface="Times New Roman" panose="02020603050405020304" pitchFamily="18" charset="0"/>
                <a:sym typeface="+mn-ea"/>
              </a:rPr>
              <a:t>REFERENCES</a:t>
            </a:r>
            <a:r>
              <a:rPr lang="en-US" b="1" dirty="0">
                <a:solidFill>
                  <a:srgbClr val="C00000"/>
                </a:solidFill>
                <a:latin typeface="Times New Roman" panose="02020603050405020304" pitchFamily="18" charset="0"/>
                <a:cs typeface="Times New Roman" panose="02020603050405020304" pitchFamily="18" charset="0"/>
                <a:sym typeface="+mn-ea"/>
              </a:rPr>
              <a:t>:</a:t>
            </a:r>
            <a:endParaRPr lang="en-IN" dirty="0"/>
          </a:p>
        </p:txBody>
      </p:sp>
      <p:sp>
        <p:nvSpPr>
          <p:cNvPr id="3" name="Content Placeholder 2"/>
          <p:cNvSpPr>
            <a:spLocks noGrp="1"/>
          </p:cNvSpPr>
          <p:nvPr>
            <p:ph idx="1"/>
          </p:nvPr>
        </p:nvSpPr>
        <p:spPr/>
        <p:txBody>
          <a:bodyPr/>
          <a:lstStyle/>
          <a:p>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KrittrinChankuptarat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etal</a:t>
            </a:r>
            <a:r>
              <a:rPr lang="en-US" altLang="en-US" sz="2400" dirty="0">
                <a:latin typeface="Times New Roman" panose="02020603050405020304" pitchFamily="18" charset="0"/>
                <a:cs typeface="Times New Roman" panose="02020603050405020304" pitchFamily="18" charset="0"/>
              </a:rPr>
              <a:t>, “Emotion Based Music Player”, IEEE 2019</a:t>
            </a:r>
            <a:endParaRPr lang="en-US" altLang="en-US" sz="2400" dirty="0">
              <a:latin typeface="Times New Roman" panose="02020603050405020304" pitchFamily="18" charset="0"/>
              <a:cs typeface="Times New Roman" panose="02020603050405020304" pitchFamily="18" charset="0"/>
            </a:endParaRPr>
          </a:p>
          <a:p>
            <a:pPr marL="0" indent="0">
              <a:buNone/>
            </a:pPr>
            <a:r>
              <a:rPr lang="en-IN"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conference.</a:t>
            </a:r>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 Kim, Y.: Convolutional Neural Networks for Sentence Classification. In:</a:t>
            </a:r>
            <a:endParaRPr lang="en-US" altLang="en-US" sz="2400" dirty="0">
              <a:latin typeface="Times New Roman" panose="02020603050405020304" pitchFamily="18" charset="0"/>
              <a:cs typeface="Times New Roman" panose="02020603050405020304" pitchFamily="18" charset="0"/>
            </a:endParaRPr>
          </a:p>
          <a:p>
            <a:pPr marL="0" indent="0">
              <a:buNone/>
            </a:pPr>
            <a:r>
              <a:rPr lang="en-IN"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Proceedings of the 2014 Conference on EMNLP, pp. 1746–1751 (2014).</a:t>
            </a:r>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Tripathi, S., Beigi, H.: Multi-Modal Emotion recognition on IEMOCAP</a:t>
            </a:r>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Dataset using Deep Learning. In: arXiv:1804.05788 (2018).</a:t>
            </a:r>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Teng et </a:t>
            </a:r>
            <a:r>
              <a:rPr lang="en-US" altLang="en-US" sz="2400" dirty="0" err="1">
                <a:latin typeface="Times New Roman" panose="02020603050405020304" pitchFamily="18" charset="0"/>
                <a:cs typeface="Times New Roman" panose="02020603050405020304" pitchFamily="18" charset="0"/>
              </a:rPr>
              <a:t>al.,”Recognition</a:t>
            </a:r>
            <a:r>
              <a:rPr lang="en-US" altLang="en-US" sz="2400" dirty="0">
                <a:latin typeface="Times New Roman" panose="02020603050405020304" pitchFamily="18" charset="0"/>
                <a:cs typeface="Times New Roman" panose="02020603050405020304" pitchFamily="18" charset="0"/>
              </a:rPr>
              <a:t> of Emotion with SVMs”, Lecture Notes in Computer</a:t>
            </a:r>
            <a:endParaRPr lang="en-US" altLang="en-US" sz="2400" dirty="0">
              <a:latin typeface="Times New Roman" panose="02020603050405020304" pitchFamily="18" charset="0"/>
              <a:cs typeface="Times New Roman" panose="02020603050405020304" pitchFamily="18" charset="0"/>
            </a:endParaRPr>
          </a:p>
          <a:p>
            <a:pPr marL="0" indent="0">
              <a:buNone/>
            </a:pPr>
            <a:r>
              <a:rPr lang="en-IN"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Science, August 2006.</a:t>
            </a:r>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B.T. Nguyen, M.H. Trinh, T.V. Phan, H.D. </a:t>
            </a:r>
            <a:r>
              <a:rPr lang="en-US" altLang="en-US" sz="2400" dirty="0" err="1">
                <a:latin typeface="Times New Roman" panose="02020603050405020304" pitchFamily="18" charset="0"/>
                <a:cs typeface="Times New Roman" panose="02020603050405020304" pitchFamily="18" charset="0"/>
              </a:rPr>
              <a:t>NguyenAn</a:t>
            </a:r>
            <a:r>
              <a:rPr lang="en-US" altLang="en-US" sz="2400" dirty="0">
                <a:latin typeface="Times New Roman" panose="02020603050405020304" pitchFamily="18" charset="0"/>
                <a:cs typeface="Times New Roman" panose="02020603050405020304" pitchFamily="18" charset="0"/>
              </a:rPr>
              <a:t> efficient </a:t>
            </a:r>
            <a:r>
              <a:rPr lang="en-US" altLang="en-US" sz="2400" dirty="0" err="1">
                <a:latin typeface="Times New Roman" panose="02020603050405020304" pitchFamily="18" charset="0"/>
                <a:cs typeface="Times New Roman" panose="02020603050405020304" pitchFamily="18" charset="0"/>
              </a:rPr>
              <a:t>realtime</a:t>
            </a:r>
            <a:endParaRPr lang="en-US" altLang="en-US" sz="2400" dirty="0">
              <a:latin typeface="Times New Roman" panose="02020603050405020304" pitchFamily="18" charset="0"/>
              <a:cs typeface="Times New Roman" panose="02020603050405020304" pitchFamily="18" charset="0"/>
            </a:endParaRPr>
          </a:p>
          <a:p>
            <a:pPr marL="0" indent="0">
              <a:buNone/>
            </a:pPr>
            <a:r>
              <a:rPr lang="en-IN"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emotion detection using camera and facial landmarks , 2017 seventh international</a:t>
            </a:r>
            <a:endParaRPr lang="en-US" altLang="en-US" sz="2400" dirty="0">
              <a:latin typeface="Times New Roman" panose="02020603050405020304" pitchFamily="18" charset="0"/>
              <a:cs typeface="Times New Roman" panose="02020603050405020304" pitchFamily="18" charset="0"/>
            </a:endParaRPr>
          </a:p>
          <a:p>
            <a:pPr marL="0" indent="0">
              <a:buNone/>
            </a:pPr>
            <a:r>
              <a:rPr lang="en-IN"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conference on information science and technology (ICIST) (2017)</a:t>
            </a:r>
            <a:endParaRPr lang="en-US" altLang="en-US" sz="24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136015" y="2019300"/>
            <a:ext cx="6229985" cy="2355850"/>
          </a:xfrm>
        </p:spPr>
        <p:txBody>
          <a:bodyPr/>
          <a:lstStyle/>
          <a:p>
            <a:r>
              <a:rPr lang="en-US"/>
              <a:t>THANK YOU</a:t>
            </a:r>
            <a:endParaRPr 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solidFill>
                  <a:srgbClr val="C00000"/>
                </a:solidFill>
                <a:latin typeface="Times New Roman" panose="02020603050405020304" pitchFamily="18" charset="0"/>
                <a:cs typeface="Times New Roman" panose="02020603050405020304" pitchFamily="18" charset="0"/>
                <a:sym typeface="+mn-ea"/>
              </a:rPr>
              <a:t>ABSTRACT</a:t>
            </a:r>
            <a:r>
              <a:rPr lang="en-US" b="1" dirty="0">
                <a:solidFill>
                  <a:srgbClr val="C00000"/>
                </a:solidFill>
                <a:latin typeface="Times New Roman" panose="02020603050405020304" pitchFamily="18" charset="0"/>
                <a:cs typeface="Times New Roman" panose="02020603050405020304" pitchFamily="18" charset="0"/>
                <a:sym typeface="+mn-ea"/>
              </a:rPr>
              <a:t>:</a:t>
            </a:r>
            <a:endParaRPr lang="en-US" altLang="en-US"/>
          </a:p>
        </p:txBody>
      </p:sp>
      <p:pic>
        <p:nvPicPr>
          <p:cNvPr id="5" name="Content Placeholder 4" descr="song"/>
          <p:cNvPicPr>
            <a:picLocks noGrp="1" noChangeAspect="1"/>
          </p:cNvPicPr>
          <p:nvPr>
            <p:ph sz="half" idx="2"/>
          </p:nvPr>
        </p:nvPicPr>
        <p:blipFill>
          <a:blip r:embed="rId1"/>
          <a:stretch>
            <a:fillRect/>
          </a:stretch>
        </p:blipFill>
        <p:spPr>
          <a:xfrm>
            <a:off x="6705600" y="990600"/>
            <a:ext cx="3661410" cy="4712970"/>
          </a:xfrm>
          <a:prstGeom prst="rect">
            <a:avLst/>
          </a:prstGeom>
        </p:spPr>
      </p:pic>
      <p:sp>
        <p:nvSpPr>
          <p:cNvPr id="6" name="Text Box 5"/>
          <p:cNvSpPr txBox="1"/>
          <p:nvPr/>
        </p:nvSpPr>
        <p:spPr>
          <a:xfrm>
            <a:off x="257175" y="822960"/>
            <a:ext cx="6299835" cy="5645785"/>
          </a:xfrm>
          <a:prstGeom prst="rect">
            <a:avLst/>
          </a:prstGeom>
          <a:noFill/>
        </p:spPr>
        <p:txBody>
          <a:bodyPr wrap="square" rtlCol="0">
            <a:noAutofit/>
          </a:bodyPr>
          <a:lstStyle/>
          <a:p>
            <a:r>
              <a:rPr lang="en-US" altLang="en-US">
                <a:latin typeface="Times New Roman" panose="02020603050405020304" pitchFamily="18" charset="0"/>
                <a:cs typeface="Times New Roman" panose="02020603050405020304" pitchFamily="18" charset="0"/>
              </a:rPr>
              <a:t>People often express their emotions through facial expressions. Music is a powerful tool that can influence and improve a person’s mood. This project aims to detect a person’s emotion—either through facial expressions or manual text input and recommend songs that match their mood, creating a calming and enjoyable experience.The system uses a webcam to capture the user's facial expressions and applies image processing techniques to analyze facial features. With the help of a trained deep learning model, it identifies the user’s emotion—such as happy, sad, angry, or surprised. Alternatively, users can also manually enter their current emotion through a text input option. Based on the detected or entered emotion, language preference, and selected music platform, the system suggests suitable songs. For example, it may suggest pop and dance songs for happy moods or soft rock and acoustic songs for sad moods etc.</a:t>
            </a:r>
            <a:endParaRPr lang="en-US" altLang="en-US">
              <a:latin typeface="Times New Roman" panose="02020603050405020304" pitchFamily="18" charset="0"/>
              <a:cs typeface="Times New Roman" panose="02020603050405020304" pitchFamily="18" charset="0"/>
            </a:endParaRPr>
          </a:p>
          <a:p>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rPr>
              <a:t>INTRODUCTION</a:t>
            </a:r>
            <a:endParaRPr lang="en-IN" b="1" dirty="0">
              <a:solidFill>
                <a:srgbClr val="C00000"/>
              </a:solidFill>
            </a:endParaRPr>
          </a:p>
        </p:txBody>
      </p:sp>
      <p:sp>
        <p:nvSpPr>
          <p:cNvPr id="3" name="Content Placeholder 2"/>
          <p:cNvSpPr>
            <a:spLocks noGrp="1"/>
          </p:cNvSpPr>
          <p:nvPr>
            <p:ph sz="half" idx="1"/>
          </p:nvPr>
        </p:nvSpPr>
        <p:spPr>
          <a:xfrm>
            <a:off x="609600" y="1174750"/>
            <a:ext cx="10972800" cy="4953000"/>
          </a:xfrm>
        </p:spPr>
        <p:txBody>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Emotion-Based Music Recommender</a:t>
            </a:r>
            <a:r>
              <a:rPr lang="en-US" sz="2400" dirty="0">
                <a:latin typeface="Times New Roman" panose="02020603050405020304" pitchFamily="18" charset="0"/>
                <a:cs typeface="Times New Roman" panose="02020603050405020304" pitchFamily="18" charset="0"/>
              </a:rPr>
              <a:t> is a smart application that uses </a:t>
            </a:r>
            <a:r>
              <a:rPr lang="en-US" sz="2400" b="1" dirty="0">
                <a:latin typeface="Times New Roman" panose="02020603050405020304" pitchFamily="18" charset="0"/>
                <a:cs typeface="Times New Roman" panose="02020603050405020304" pitchFamily="18" charset="0"/>
              </a:rPr>
              <a:t>machine learning</a:t>
            </a:r>
            <a:r>
              <a:rPr lang="en-US" sz="2400" dirty="0">
                <a:latin typeface="Times New Roman" panose="02020603050405020304" pitchFamily="18" charset="0"/>
                <a:cs typeface="Times New Roman" panose="02020603050405020304" pitchFamily="18" charset="0"/>
              </a:rPr>
              <a:t> to suggest music based on a person’s emotional state. It can detect emotions either through real-time facial expressions using a webcam or through manual text input. By analyzing features like facial and hand landmarks using </a:t>
            </a:r>
            <a:r>
              <a:rPr lang="en-US" sz="2400" b="1" dirty="0" err="1">
                <a:latin typeface="Times New Roman" panose="02020603050405020304" pitchFamily="18" charset="0"/>
                <a:cs typeface="Times New Roman" panose="02020603050405020304" pitchFamily="18" charset="0"/>
              </a:rPr>
              <a:t>MediaPipe</a:t>
            </a:r>
            <a:r>
              <a:rPr lang="en-US" sz="2400" dirty="0">
                <a:latin typeface="Times New Roman" panose="02020603050405020304" pitchFamily="18" charset="0"/>
                <a:cs typeface="Times New Roman" panose="02020603050405020304" pitchFamily="18" charset="0"/>
              </a:rPr>
              <a:t>, and predicting emotions with a trained machine learning model, the system identifies how the user is feeling — such as happy, sad, angry, or surprised.</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Once the emotion is detected, the app recommends suitable music by searching for songs on platforms like </a:t>
            </a:r>
            <a:r>
              <a:rPr lang="en-US" sz="2400" b="1" dirty="0">
                <a:latin typeface="Times New Roman" panose="02020603050405020304" pitchFamily="18" charset="0"/>
                <a:cs typeface="Times New Roman" panose="02020603050405020304" pitchFamily="18" charset="0"/>
              </a:rPr>
              <a:t>YouTube</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Spotify</a:t>
            </a:r>
            <a:r>
              <a:rPr lang="en-US" sz="2400" dirty="0">
                <a:latin typeface="Times New Roman" panose="02020603050405020304" pitchFamily="18" charset="0"/>
                <a:cs typeface="Times New Roman" panose="02020603050405020304" pitchFamily="18" charset="0"/>
              </a:rPr>
              <a:t>, or </a:t>
            </a:r>
            <a:r>
              <a:rPr lang="en-US" sz="2400" b="1" dirty="0">
                <a:latin typeface="Times New Roman" panose="02020603050405020304" pitchFamily="18" charset="0"/>
                <a:cs typeface="Times New Roman" panose="02020603050405020304" pitchFamily="18" charset="0"/>
              </a:rPr>
              <a:t>Apple Music</a:t>
            </a:r>
            <a:r>
              <a:rPr lang="en-US" sz="2400" dirty="0">
                <a:latin typeface="Times New Roman" panose="02020603050405020304" pitchFamily="18" charset="0"/>
                <a:cs typeface="Times New Roman" panose="02020603050405020304" pitchFamily="18" charset="0"/>
              </a:rPr>
              <a:t>. Users can also choose their preferred language for the music. This system makes music more personalized and enjoyable by connecting emotions to sound, helping users find the right music for their mood with just a few clicks.</a:t>
            </a:r>
            <a:endParaRPr lang="en-US" sz="24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b="1" dirty="0">
                <a:solidFill>
                  <a:srgbClr val="C00000"/>
                </a:solidFill>
                <a:latin typeface="Times New Roman" panose="02020603050405020304" pitchFamily="18" charset="0"/>
                <a:cs typeface="Times New Roman" panose="02020603050405020304" pitchFamily="18" charset="0"/>
                <a:sym typeface="+mn-ea"/>
              </a:rPr>
              <a:t>EXISTING SYSTEM</a:t>
            </a:r>
            <a:endParaRPr lang="en-IN" altLang="en-US" b="1" dirty="0">
              <a:solidFill>
                <a:srgbClr val="C00000"/>
              </a:solidFill>
              <a:latin typeface="Times New Roman" panose="02020603050405020304" pitchFamily="18" charset="0"/>
              <a:cs typeface="Times New Roman" panose="02020603050405020304" pitchFamily="18" charset="0"/>
              <a:sym typeface="+mn-ea"/>
            </a:endParaRPr>
          </a:p>
        </p:txBody>
      </p:sp>
      <p:sp>
        <p:nvSpPr>
          <p:cNvPr id="5" name="Content Placeholder 4"/>
          <p:cNvSpPr>
            <a:spLocks noGrp="1"/>
          </p:cNvSpPr>
          <p:nvPr>
            <p:ph idx="1"/>
          </p:nvPr>
        </p:nvSpPr>
        <p:spPr/>
        <p:txBody>
          <a:bodyPr/>
          <a:lstStyle/>
          <a:p>
            <a:pPr marL="0" indent="0">
              <a:buNone/>
            </a:pPr>
            <a:r>
              <a:rPr lang="en-US" altLang="en-US" sz="1800" b="1" dirty="0">
                <a:latin typeface="Times New Roman" panose="02020603050405020304" pitchFamily="18" charset="0"/>
                <a:cs typeface="Times New Roman" panose="02020603050405020304" pitchFamily="18" charset="0"/>
              </a:rPr>
              <a:t>1. EMO-MUSIC:</a:t>
            </a:r>
            <a:r>
              <a:rPr lang="en-US" altLang="en-US" sz="1800" dirty="0">
                <a:latin typeface="Times New Roman" panose="02020603050405020304" pitchFamily="18" charset="0"/>
                <a:cs typeface="Times New Roman" panose="02020603050405020304" pitchFamily="18" charset="0"/>
              </a:rPr>
              <a:t> Facial Expression-Based Music Recommendation System</a:t>
            </a:r>
            <a:endParaRPr lang="en-US" altLang="en-US" sz="1800" dirty="0">
              <a:latin typeface="Times New Roman" panose="02020603050405020304" pitchFamily="18" charset="0"/>
              <a:cs typeface="Times New Roman" panose="02020603050405020304" pitchFamily="18" charset="0"/>
            </a:endParaRPr>
          </a:p>
          <a:p>
            <a:pPr marL="0" indent="0">
              <a:buNone/>
            </a:pPr>
            <a:r>
              <a:rPr lang="en-US" altLang="en-US" sz="1800" b="1" dirty="0">
                <a:latin typeface="Times New Roman" panose="02020603050405020304" pitchFamily="18" charset="0"/>
                <a:cs typeface="Times New Roman" panose="02020603050405020304" pitchFamily="18" charset="0"/>
              </a:rPr>
              <a:t>Limitations:</a:t>
            </a: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Works only with facial expressions, </a:t>
            </a:r>
            <a:r>
              <a:rPr lang="en-IN" altLang="en-US" sz="1800" dirty="0">
                <a:latin typeface="Times New Roman" panose="02020603050405020304" pitchFamily="18" charset="0"/>
                <a:cs typeface="Times New Roman" panose="02020603050405020304" pitchFamily="18" charset="0"/>
              </a:rPr>
              <a:t>by captured image</a:t>
            </a:r>
            <a:r>
              <a:rPr lang="en-US" altLang="en-US" sz="1800" dirty="0">
                <a:latin typeface="Times New Roman" panose="02020603050405020304" pitchFamily="18" charset="0"/>
                <a:cs typeface="Times New Roman" panose="02020603050405020304" pitchFamily="18" charset="0"/>
              </a:rPr>
              <a:t>.</a:t>
            </a: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Limited to predefined playlists, not personalized</a:t>
            </a:r>
            <a:r>
              <a:rPr lang="en-IN" altLang="en-US" sz="1800" dirty="0">
                <a:latin typeface="Times New Roman" panose="02020603050405020304" pitchFamily="18" charset="0"/>
                <a:cs typeface="Times New Roman" panose="02020603050405020304" pitchFamily="18" charset="0"/>
              </a:rPr>
              <a:t>.</a:t>
            </a:r>
            <a:endParaRPr lang="en-IN" altLang="en-US" sz="1800" dirty="0">
              <a:latin typeface="Times New Roman" panose="02020603050405020304" pitchFamily="18" charset="0"/>
              <a:cs typeface="Times New Roman" panose="02020603050405020304" pitchFamily="18" charset="0"/>
            </a:endParaRPr>
          </a:p>
          <a:p>
            <a:pPr marL="0" indent="0">
              <a:buNone/>
            </a:pPr>
            <a:endParaRPr lang="en-IN" altLang="en-US" sz="1800" dirty="0">
              <a:latin typeface="Times New Roman" panose="02020603050405020304" pitchFamily="18" charset="0"/>
              <a:cs typeface="Times New Roman" panose="02020603050405020304" pitchFamily="18" charset="0"/>
            </a:endParaRPr>
          </a:p>
          <a:p>
            <a:pPr marL="0" indent="0">
              <a:buNone/>
            </a:pPr>
            <a:r>
              <a:rPr lang="en-US" altLang="en-US" sz="1800" b="1" dirty="0">
                <a:latin typeface="Times New Roman" panose="02020603050405020304" pitchFamily="18" charset="0"/>
                <a:cs typeface="Times New Roman" panose="02020603050405020304" pitchFamily="18" charset="0"/>
              </a:rPr>
              <a:t>2.</a:t>
            </a:r>
            <a:r>
              <a:rPr lang="en-US" altLang="en-US" sz="1800" dirty="0">
                <a:latin typeface="Times New Roman" panose="02020603050405020304" pitchFamily="18" charset="0"/>
                <a:cs typeface="Times New Roman" panose="02020603050405020304" pitchFamily="18" charset="0"/>
              </a:rPr>
              <a:t> </a:t>
            </a:r>
            <a:r>
              <a:rPr lang="en-US" altLang="en-US" sz="1800" b="1" dirty="0" err="1">
                <a:latin typeface="Times New Roman" panose="02020603050405020304" pitchFamily="18" charset="0"/>
                <a:cs typeface="Times New Roman" panose="02020603050405020304" pitchFamily="18" charset="0"/>
              </a:rPr>
              <a:t>DeepEmotion</a:t>
            </a:r>
            <a:r>
              <a:rPr lang="en-US" altLang="en-US" sz="1800" b="1" dirty="0">
                <a:latin typeface="Times New Roman" panose="02020603050405020304" pitchFamily="18" charset="0"/>
                <a:cs typeface="Times New Roman" panose="02020603050405020304" pitchFamily="18" charset="0"/>
              </a:rPr>
              <a:t>:</a:t>
            </a:r>
            <a:r>
              <a:rPr lang="en-US" altLang="en-US" sz="1800" dirty="0">
                <a:latin typeface="Times New Roman" panose="02020603050405020304" pitchFamily="18" charset="0"/>
                <a:cs typeface="Times New Roman" panose="02020603050405020304" pitchFamily="18" charset="0"/>
              </a:rPr>
              <a:t> Deep Learning-Based Emotion and Music Recommendation System</a:t>
            </a:r>
            <a:endParaRPr lang="en-US" altLang="en-US" sz="1800" dirty="0">
              <a:latin typeface="Times New Roman" panose="02020603050405020304" pitchFamily="18" charset="0"/>
              <a:cs typeface="Times New Roman" panose="02020603050405020304" pitchFamily="18" charset="0"/>
            </a:endParaRPr>
          </a:p>
          <a:p>
            <a:pPr marL="0" indent="0">
              <a:buNone/>
            </a:pPr>
            <a:r>
              <a:rPr lang="en-US" altLang="en-US" sz="1800" b="1" dirty="0">
                <a:latin typeface="Times New Roman" panose="02020603050405020304" pitchFamily="18" charset="0"/>
                <a:cs typeface="Times New Roman" panose="02020603050405020304" pitchFamily="18" charset="0"/>
              </a:rPr>
              <a:t>Limitations:</a:t>
            </a: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Requires a good-quality </a:t>
            </a:r>
            <a:r>
              <a:rPr lang="en-IN" altLang="en-US" sz="1800" dirty="0">
                <a:latin typeface="Times New Roman" panose="02020603050405020304" pitchFamily="18" charset="0"/>
                <a:cs typeface="Times New Roman" panose="02020603050405020304" pitchFamily="18" charset="0"/>
              </a:rPr>
              <a:t>of</a:t>
            </a:r>
            <a:r>
              <a:rPr lang="en-US" altLang="en-US" sz="1800" dirty="0">
                <a:latin typeface="Times New Roman" panose="02020603050405020304" pitchFamily="18" charset="0"/>
                <a:cs typeface="Times New Roman" panose="02020603050405020304" pitchFamily="18" charset="0"/>
              </a:rPr>
              <a:t> webcam for accurate emotion detection.</a:t>
            </a: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High computational power needed for real-time deep learning processing.</a:t>
            </a: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EEG-Based Emotion Recognition and Music Recommendation System</a:t>
            </a:r>
            <a:endParaRPr lang="en-US" altLang="en-US" sz="1800" dirty="0">
              <a:latin typeface="Times New Roman" panose="02020603050405020304" pitchFamily="18" charset="0"/>
              <a:cs typeface="Times New Roman" panose="02020603050405020304" pitchFamily="18" charset="0"/>
            </a:endParaRPr>
          </a:p>
          <a:p>
            <a:pPr marL="0" indent="0">
              <a:buNone/>
            </a:pPr>
            <a:r>
              <a:rPr lang="en-US" altLang="en-US" sz="1800" b="1" dirty="0">
                <a:latin typeface="Times New Roman" panose="02020603050405020304" pitchFamily="18" charset="0"/>
                <a:cs typeface="Times New Roman" panose="02020603050405020304" pitchFamily="18" charset="0"/>
              </a:rPr>
              <a:t>Limitations:</a:t>
            </a: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Requires specialized EEG hardware.</a:t>
            </a: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High cost and complexity in setup.</a:t>
            </a:r>
            <a:endParaRPr lang="en-US" altLang="en-US"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solidFill>
                  <a:srgbClr val="C00000"/>
                </a:solidFill>
                <a:latin typeface="Times New Roman" panose="02020603050405020304" pitchFamily="18" charset="0"/>
                <a:cs typeface="Times New Roman" panose="02020603050405020304" pitchFamily="18" charset="0"/>
                <a:sym typeface="+mn-ea"/>
              </a:rPr>
              <a:t>PROPOSED MODEL:</a:t>
            </a:r>
            <a:endParaRPr lang="en-IN" altLang="en-US" b="1" dirty="0">
              <a:solidFill>
                <a:srgbClr val="C00000"/>
              </a:solidFill>
              <a:latin typeface="Times New Roman" panose="02020603050405020304" pitchFamily="18" charset="0"/>
              <a:cs typeface="Times New Roman" panose="02020603050405020304" pitchFamily="18" charset="0"/>
              <a:sym typeface="+mn-ea"/>
            </a:endParaRPr>
          </a:p>
        </p:txBody>
      </p:sp>
      <p:sp>
        <p:nvSpPr>
          <p:cNvPr id="3" name="Content Placeholder 2"/>
          <p:cNvSpPr>
            <a:spLocks noGrp="1"/>
          </p:cNvSpPr>
          <p:nvPr>
            <p:ph idx="1"/>
          </p:nvPr>
        </p:nvSpPr>
        <p:spPr>
          <a:xfrm>
            <a:off x="457200" y="914400"/>
            <a:ext cx="10972800" cy="4953000"/>
          </a:xfrm>
        </p:spPr>
        <p:txBody>
          <a:bodyPr/>
          <a:lstStyle/>
          <a:p>
            <a:pPr marL="0" indent="0">
              <a:buNone/>
            </a:pPr>
            <a:r>
              <a:rPr lang="en-IN" altLang="en-US" sz="1800" b="1">
                <a:latin typeface="Times New Roman" panose="02020603050405020304" pitchFamily="18" charset="0"/>
                <a:cs typeface="Times New Roman" panose="02020603050405020304" pitchFamily="18" charset="0"/>
              </a:rPr>
              <a:t>1.</a:t>
            </a:r>
            <a:r>
              <a:rPr lang="en-US" altLang="en-US" sz="1800" b="1">
                <a:latin typeface="Times New Roman" panose="02020603050405020304" pitchFamily="18" charset="0"/>
                <a:cs typeface="Times New Roman" panose="02020603050405020304" pitchFamily="18" charset="0"/>
              </a:rPr>
              <a:t>Multi-Modal Emotion Recognition</a:t>
            </a:r>
            <a:endParaRPr lang="en-US" altLang="en-US" sz="1800" b="1">
              <a:latin typeface="Times New Roman" panose="02020603050405020304" pitchFamily="18" charset="0"/>
              <a:cs typeface="Times New Roman" panose="02020603050405020304" pitchFamily="18" charset="0"/>
            </a:endParaRPr>
          </a:p>
          <a:p>
            <a:r>
              <a:rPr lang="en-US" altLang="en-US" sz="1800">
                <a:latin typeface="Times New Roman" panose="02020603050405020304" pitchFamily="18" charset="0"/>
                <a:cs typeface="Times New Roman" panose="02020603050405020304" pitchFamily="18" charset="0"/>
              </a:rPr>
              <a:t>Uses Deep Learning (CNN for Face, LSTM for Speech, SVM/KNN for EEG signals).</a:t>
            </a:r>
            <a:endParaRPr lang="en-US" altLang="en-US" sz="1800">
              <a:latin typeface="Times New Roman" panose="02020603050405020304" pitchFamily="18" charset="0"/>
              <a:cs typeface="Times New Roman" panose="02020603050405020304" pitchFamily="18" charset="0"/>
            </a:endParaRPr>
          </a:p>
          <a:p>
            <a:r>
              <a:rPr lang="en-US" altLang="en-US" sz="1800">
                <a:latin typeface="Times New Roman" panose="02020603050405020304" pitchFamily="18" charset="0"/>
                <a:cs typeface="Times New Roman" panose="02020603050405020304" pitchFamily="18" charset="0"/>
              </a:rPr>
              <a:t>Ensures higher accuracy in real-time emotion detection.</a:t>
            </a:r>
            <a:endParaRPr lang="en-US" altLang="en-US" sz="1800">
              <a:latin typeface="Times New Roman" panose="02020603050405020304" pitchFamily="18" charset="0"/>
              <a:cs typeface="Times New Roman" panose="02020603050405020304" pitchFamily="18" charset="0"/>
            </a:endParaRPr>
          </a:p>
          <a:p>
            <a:pPr marL="0" indent="0">
              <a:buNone/>
            </a:pPr>
            <a:endParaRPr lang="en-US" altLang="en-US" sz="1800">
              <a:latin typeface="Times New Roman" panose="02020603050405020304" pitchFamily="18" charset="0"/>
              <a:cs typeface="Times New Roman" panose="02020603050405020304" pitchFamily="18" charset="0"/>
            </a:endParaRPr>
          </a:p>
          <a:p>
            <a:pPr marL="0" indent="0">
              <a:buNone/>
            </a:pPr>
            <a:r>
              <a:rPr lang="en-IN" altLang="en-US" sz="1800" b="1">
                <a:latin typeface="Times New Roman" panose="02020603050405020304" pitchFamily="18" charset="0"/>
                <a:cs typeface="Times New Roman" panose="02020603050405020304" pitchFamily="18" charset="0"/>
              </a:rPr>
              <a:t>2.</a:t>
            </a:r>
            <a:r>
              <a:rPr lang="en-US" altLang="en-US" sz="1800" b="1">
                <a:latin typeface="Times New Roman" panose="02020603050405020304" pitchFamily="18" charset="0"/>
                <a:cs typeface="Times New Roman" panose="02020603050405020304" pitchFamily="18" charset="0"/>
              </a:rPr>
              <a:t>AI-Driven Personalized Music Recommendation</a:t>
            </a:r>
            <a:endParaRPr lang="en-US" altLang="en-US" sz="1800" b="1">
              <a:latin typeface="Times New Roman" panose="02020603050405020304" pitchFamily="18" charset="0"/>
              <a:cs typeface="Times New Roman" panose="02020603050405020304" pitchFamily="18" charset="0"/>
            </a:endParaRPr>
          </a:p>
          <a:p>
            <a:r>
              <a:rPr lang="en-US" altLang="en-US" sz="1800">
                <a:latin typeface="Times New Roman" panose="02020603050405020304" pitchFamily="18" charset="0"/>
                <a:cs typeface="Times New Roman" panose="02020603050405020304" pitchFamily="18" charset="0"/>
              </a:rPr>
              <a:t>Uses a Hybrid Filtering Approach (Collaborative + Content-Based Filtering).</a:t>
            </a:r>
            <a:endParaRPr lang="en-US" altLang="en-US" sz="1800">
              <a:latin typeface="Times New Roman" panose="02020603050405020304" pitchFamily="18" charset="0"/>
              <a:cs typeface="Times New Roman" panose="02020603050405020304" pitchFamily="18" charset="0"/>
            </a:endParaRPr>
          </a:p>
          <a:p>
            <a:r>
              <a:rPr lang="en-US" altLang="en-US" sz="1800">
                <a:latin typeface="Times New Roman" panose="02020603050405020304" pitchFamily="18" charset="0"/>
                <a:cs typeface="Times New Roman" panose="02020603050405020304" pitchFamily="18" charset="0"/>
              </a:rPr>
              <a:t>Learns user preferences using Reinforcement Learning (RL) for adaptive recommendations.</a:t>
            </a:r>
            <a:endParaRPr lang="en-US" altLang="en-US" sz="1800">
              <a:latin typeface="Times New Roman" panose="02020603050405020304" pitchFamily="18" charset="0"/>
              <a:cs typeface="Times New Roman" panose="02020603050405020304" pitchFamily="18" charset="0"/>
            </a:endParaRPr>
          </a:p>
          <a:p>
            <a:r>
              <a:rPr lang="en-US" altLang="en-US" sz="1800">
                <a:latin typeface="Times New Roman" panose="02020603050405020304" pitchFamily="18" charset="0"/>
                <a:cs typeface="Times New Roman" panose="02020603050405020304" pitchFamily="18" charset="0"/>
              </a:rPr>
              <a:t>Fetches real-time music recommendations from Spotify, YouTube, or Apple Music API instead of static playlists.</a:t>
            </a:r>
            <a:endParaRPr lang="en-US" altLang="en-US" sz="1800">
              <a:latin typeface="Times New Roman" panose="02020603050405020304" pitchFamily="18" charset="0"/>
              <a:cs typeface="Times New Roman" panose="02020603050405020304" pitchFamily="18" charset="0"/>
            </a:endParaRPr>
          </a:p>
          <a:p>
            <a:pPr marL="0" indent="0">
              <a:buNone/>
            </a:pPr>
            <a:endParaRPr lang="en-US" altLang="en-US" sz="1800">
              <a:latin typeface="Times New Roman" panose="02020603050405020304" pitchFamily="18" charset="0"/>
              <a:cs typeface="Times New Roman" panose="02020603050405020304" pitchFamily="18" charset="0"/>
            </a:endParaRPr>
          </a:p>
          <a:p>
            <a:pPr marL="0" indent="0">
              <a:buNone/>
            </a:pPr>
            <a:r>
              <a:rPr lang="en-IN" altLang="en-US" sz="1800" b="1">
                <a:latin typeface="Times New Roman" panose="02020603050405020304" pitchFamily="18" charset="0"/>
                <a:cs typeface="Times New Roman" panose="02020603050405020304" pitchFamily="18" charset="0"/>
              </a:rPr>
              <a:t>3.</a:t>
            </a:r>
            <a:r>
              <a:rPr lang="en-US" altLang="en-US" sz="1800" b="1">
                <a:latin typeface="Times New Roman" panose="02020603050405020304" pitchFamily="18" charset="0"/>
                <a:cs typeface="Times New Roman" panose="02020603050405020304" pitchFamily="18" charset="0"/>
              </a:rPr>
              <a:t>Real-Time Processing &amp; Cross-Platform Support</a:t>
            </a:r>
            <a:endParaRPr lang="en-US" altLang="en-US" sz="1800" b="1">
              <a:latin typeface="Times New Roman" panose="02020603050405020304" pitchFamily="18" charset="0"/>
              <a:cs typeface="Times New Roman" panose="02020603050405020304" pitchFamily="18" charset="0"/>
            </a:endParaRPr>
          </a:p>
          <a:p>
            <a:r>
              <a:rPr lang="en-US" altLang="en-US" sz="1800">
                <a:latin typeface="Times New Roman" panose="02020603050405020304" pitchFamily="18" charset="0"/>
                <a:cs typeface="Times New Roman" panose="02020603050405020304" pitchFamily="18" charset="0"/>
              </a:rPr>
              <a:t>Optimized ML models ensure low latency for real-time use.</a:t>
            </a:r>
            <a:endParaRPr lang="en-US" altLang="en-US" sz="1800">
              <a:latin typeface="Times New Roman" panose="02020603050405020304" pitchFamily="18" charset="0"/>
              <a:cs typeface="Times New Roman" panose="02020603050405020304" pitchFamily="18" charset="0"/>
            </a:endParaRPr>
          </a:p>
          <a:p>
            <a:r>
              <a:rPr lang="en-US" altLang="en-US" sz="1800">
                <a:latin typeface="Times New Roman" panose="02020603050405020304" pitchFamily="18" charset="0"/>
                <a:cs typeface="Times New Roman" panose="02020603050405020304" pitchFamily="18" charset="0"/>
              </a:rPr>
              <a:t>Available on Web, Mobile, and Desktop .</a:t>
            </a:r>
            <a:endParaRPr lang="en-US" altLang="en-US" sz="1800">
              <a:latin typeface="Times New Roman" panose="02020603050405020304" pitchFamily="18" charset="0"/>
              <a:cs typeface="Times New Roman" panose="02020603050405020304" pitchFamily="18" charset="0"/>
            </a:endParaRPr>
          </a:p>
          <a:p>
            <a:pPr marL="0" indent="0">
              <a:buNone/>
            </a:pPr>
            <a:endParaRPr lang="en-US" altLang="en-US" sz="1800">
              <a:latin typeface="Times New Roman" panose="02020603050405020304" pitchFamily="18" charset="0"/>
              <a:cs typeface="Times New Roman" panose="02020603050405020304" pitchFamily="18" charset="0"/>
            </a:endParaRPr>
          </a:p>
          <a:p>
            <a:pPr marL="0" indent="0">
              <a:buNone/>
            </a:pPr>
            <a:r>
              <a:rPr lang="en-IN" altLang="en-US" sz="1800" b="1">
                <a:latin typeface="Times New Roman" panose="02020603050405020304" pitchFamily="18" charset="0"/>
                <a:cs typeface="Times New Roman" panose="02020603050405020304" pitchFamily="18" charset="0"/>
              </a:rPr>
              <a:t>4.</a:t>
            </a:r>
            <a:r>
              <a:rPr lang="en-US" altLang="en-US" sz="1800" b="1">
                <a:latin typeface="Times New Roman" panose="02020603050405020304" pitchFamily="18" charset="0"/>
                <a:cs typeface="Times New Roman" panose="02020603050405020304" pitchFamily="18" charset="0"/>
              </a:rPr>
              <a:t>User Feedback &amp; Continuous Learning</a:t>
            </a:r>
            <a:endParaRPr lang="en-US" altLang="en-US" sz="1800" b="1">
              <a:latin typeface="Times New Roman" panose="02020603050405020304" pitchFamily="18" charset="0"/>
              <a:cs typeface="Times New Roman" panose="02020603050405020304" pitchFamily="18" charset="0"/>
            </a:endParaRPr>
          </a:p>
          <a:p>
            <a:r>
              <a:rPr lang="en-US" altLang="en-US" sz="1800">
                <a:latin typeface="Times New Roman" panose="02020603050405020304" pitchFamily="18" charset="0"/>
                <a:cs typeface="Times New Roman" panose="02020603050405020304" pitchFamily="18" charset="0"/>
              </a:rPr>
              <a:t>Takes user feedback after each song to fine-tune recommendations over time.</a:t>
            </a:r>
            <a:endParaRPr lang="en-US" altLang="en-US" sz="1800">
              <a:latin typeface="Times New Roman" panose="02020603050405020304" pitchFamily="18" charset="0"/>
              <a:cs typeface="Times New Roman" panose="02020603050405020304" pitchFamily="18" charset="0"/>
            </a:endParaRPr>
          </a:p>
          <a:p>
            <a:r>
              <a:rPr lang="en-US" altLang="en-US" sz="1800">
                <a:latin typeface="Times New Roman" panose="02020603050405020304" pitchFamily="18" charset="0"/>
                <a:cs typeface="Times New Roman" panose="02020603050405020304" pitchFamily="18" charset="0"/>
              </a:rPr>
              <a:t>Uses Reinforcement Learning (RL) to improve music selection based on emotional shifts.</a:t>
            </a:r>
            <a:endParaRPr lang="en-US" altLang="en-US" sz="1800">
              <a:latin typeface="Times New Roman" panose="02020603050405020304" pitchFamily="18" charset="0"/>
              <a:cs typeface="Times New Roman" panose="02020603050405020304" pitchFamily="18" charset="0"/>
            </a:endParaRPr>
          </a:p>
          <a:p>
            <a:endParaRPr lang="en-US" altLang="en-US" sz="1800">
              <a:latin typeface="Times New Roman" panose="02020603050405020304" pitchFamily="18" charset="0"/>
              <a:cs typeface="Times New Roman" panose="02020603050405020304" pitchFamily="18" charset="0"/>
            </a:endParaRPr>
          </a:p>
          <a:p>
            <a:endParaRPr lang="en-US" alt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C00000"/>
                </a:solidFill>
                <a:latin typeface="Times New Roman" panose="02020603050405020304" pitchFamily="18" charset="0"/>
                <a:cs typeface="Times New Roman" panose="02020603050405020304" pitchFamily="18" charset="0"/>
              </a:rPr>
              <a:t>FUNCTIONAL REQUIREMENTS</a:t>
            </a:r>
            <a:r>
              <a:rPr lang="en-US" b="1" dirty="0">
                <a:solidFill>
                  <a:srgbClr val="C00000"/>
                </a:solidFill>
              </a:rPr>
              <a:t>:</a:t>
            </a:r>
            <a:endParaRPr lang="en-US" b="1" dirty="0">
              <a:solidFill>
                <a:srgbClr val="C00000"/>
              </a:solidFill>
            </a:endParaRPr>
          </a:p>
        </p:txBody>
      </p:sp>
      <p:sp>
        <p:nvSpPr>
          <p:cNvPr id="3" name="Content Placeholder 2"/>
          <p:cNvSpPr>
            <a:spLocks noGrp="1"/>
          </p:cNvSpPr>
          <p:nvPr>
            <p:ph idx="1"/>
          </p:nvPr>
        </p:nvSpPr>
        <p:spPr/>
        <p:txBody>
          <a:bodyPr/>
          <a:lstStyle/>
          <a:p>
            <a:r>
              <a:rPr lang="en-US" altLang="en-US" sz="2800" b="1" dirty="0">
                <a:latin typeface="Times New Roman" panose="02020603050405020304" pitchFamily="18" charset="0"/>
                <a:cs typeface="Times New Roman" panose="02020603050405020304" pitchFamily="18" charset="0"/>
              </a:rPr>
              <a:t>Real-Time Video Capture</a:t>
            </a:r>
            <a:r>
              <a:rPr lang="en-US" altLang="en-US" sz="2800" dirty="0">
                <a:latin typeface="Times New Roman" panose="02020603050405020304" pitchFamily="18" charset="0"/>
                <a:cs typeface="Times New Roman" panose="02020603050405020304" pitchFamily="18" charset="0"/>
              </a:rPr>
              <a:t>: The system shall capture real-time video from the user's webcam to analyze facial expressions.</a:t>
            </a:r>
            <a:endParaRPr lang="en-US" altLang="en-US" sz="2800" dirty="0">
              <a:latin typeface="Times New Roman" panose="02020603050405020304" pitchFamily="18" charset="0"/>
              <a:cs typeface="Times New Roman" panose="02020603050405020304" pitchFamily="18" charset="0"/>
            </a:endParaRPr>
          </a:p>
          <a:p>
            <a:r>
              <a:rPr lang="en-US" altLang="en-US" sz="2800" b="1" dirty="0">
                <a:latin typeface="Times New Roman" panose="02020603050405020304" pitchFamily="18" charset="0"/>
                <a:cs typeface="Times New Roman" panose="02020603050405020304" pitchFamily="18" charset="0"/>
              </a:rPr>
              <a:t>Facial Landmark Detection:</a:t>
            </a:r>
            <a:r>
              <a:rPr lang="en-US" altLang="en-US" sz="2800" dirty="0">
                <a:latin typeface="Times New Roman" panose="02020603050405020304" pitchFamily="18" charset="0"/>
                <a:cs typeface="Times New Roman" panose="02020603050405020304" pitchFamily="18" charset="0"/>
              </a:rPr>
              <a:t>The system shall use Mediapipe to detect facial landmarks from the video frames.</a:t>
            </a:r>
            <a:endParaRPr lang="en-US" altLang="en-US" sz="2800" dirty="0">
              <a:latin typeface="Times New Roman" panose="02020603050405020304" pitchFamily="18" charset="0"/>
              <a:cs typeface="Times New Roman" panose="02020603050405020304" pitchFamily="18" charset="0"/>
            </a:endParaRPr>
          </a:p>
          <a:p>
            <a:r>
              <a:rPr lang="en-US" altLang="en-US" sz="2800" b="1" dirty="0">
                <a:latin typeface="Times New Roman" panose="02020603050405020304" pitchFamily="18" charset="0"/>
                <a:cs typeface="Times New Roman" panose="02020603050405020304" pitchFamily="18" charset="0"/>
              </a:rPr>
              <a:t>Emotion Prediction:</a:t>
            </a:r>
            <a:r>
              <a:rPr lang="en-US" altLang="en-US" sz="2800" dirty="0">
                <a:latin typeface="Times New Roman" panose="02020603050405020304" pitchFamily="18" charset="0"/>
                <a:cs typeface="Times New Roman" panose="02020603050405020304" pitchFamily="18" charset="0"/>
              </a:rPr>
              <a:t>The system shall use a pre-trained Keras model to predict the user's emotion based on the detected facial landmarks.</a:t>
            </a:r>
            <a:endParaRPr lang="en-US" altLang="en-US" sz="2800" dirty="0">
              <a:latin typeface="Times New Roman" panose="02020603050405020304" pitchFamily="18" charset="0"/>
              <a:cs typeface="Times New Roman" panose="02020603050405020304" pitchFamily="18" charset="0"/>
            </a:endParaRPr>
          </a:p>
          <a:p>
            <a:r>
              <a:rPr lang="en-US" altLang="en-US" sz="2800" b="1" dirty="0">
                <a:latin typeface="Times New Roman" panose="02020603050405020304" pitchFamily="18" charset="0"/>
                <a:cs typeface="Times New Roman" panose="02020603050405020304" pitchFamily="18" charset="0"/>
              </a:rPr>
              <a:t>Manual Emotion Input:</a:t>
            </a:r>
            <a:r>
              <a:rPr lang="en-US" altLang="en-US" sz="2800" dirty="0">
                <a:latin typeface="Times New Roman" panose="02020603050405020304" pitchFamily="18" charset="0"/>
                <a:cs typeface="Times New Roman" panose="02020603050405020304" pitchFamily="18" charset="0"/>
                <a:sym typeface="+mn-ea"/>
              </a:rPr>
              <a:t>The system shall allow users to manually enter their emotion via text input as an alternative to automatic detection.</a:t>
            </a:r>
            <a:endParaRPr lang="en-US" altLang="en-US" sz="2800" dirty="0">
              <a:latin typeface="Times New Roman" panose="02020603050405020304" pitchFamily="18" charset="0"/>
              <a:cs typeface="Times New Roman" panose="02020603050405020304" pitchFamily="18" charset="0"/>
            </a:endParaRPr>
          </a:p>
          <a:p>
            <a:r>
              <a:rPr lang="en-US" altLang="en-US" sz="2800" b="1" dirty="0">
                <a:latin typeface="Times New Roman" panose="02020603050405020304" pitchFamily="18" charset="0"/>
                <a:cs typeface="Times New Roman" panose="02020603050405020304" pitchFamily="18" charset="0"/>
                <a:sym typeface="+mn-ea"/>
              </a:rPr>
              <a:t>Emotion-Based Music Recommendation:</a:t>
            </a:r>
            <a:r>
              <a:rPr lang="en-US" altLang="en-US" sz="2800" dirty="0">
                <a:latin typeface="Times New Roman" panose="02020603050405020304" pitchFamily="18" charset="0"/>
                <a:cs typeface="Times New Roman" panose="02020603050405020304" pitchFamily="18" charset="0"/>
                <a:sym typeface="+mn-ea"/>
              </a:rPr>
              <a:t>The system shall recommend songs that match the detected or manually entered emotion.</a:t>
            </a:r>
            <a:endParaRPr lang="en-US" altLang="en-US" sz="2800" dirty="0">
              <a:latin typeface="Times New Roman" panose="02020603050405020304" pitchFamily="18" charset="0"/>
              <a:cs typeface="Times New Roman" panose="02020603050405020304" pitchFamily="18" charset="0"/>
            </a:endParaRPr>
          </a:p>
          <a:p>
            <a:endParaRPr lang="en-US" altLang="en-US" sz="2800" b="1" dirty="0">
              <a:latin typeface="Times New Roman" panose="02020603050405020304" pitchFamily="18" charset="0"/>
              <a:cs typeface="Times New Roman" panose="02020603050405020304" pitchFamily="18" charset="0"/>
            </a:endParaRPr>
          </a:p>
          <a:p>
            <a:endParaRPr lang="en-US" altLang="en-US"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268605"/>
            <a:ext cx="11109960" cy="5859145"/>
          </a:xfrm>
        </p:spPr>
        <p:txBody>
          <a:bodyPr/>
          <a:lstStyle/>
          <a:p>
            <a:r>
              <a:rPr lang="en-US" altLang="en-US" sz="3000" b="1" dirty="0">
                <a:latin typeface="Times New Roman" panose="02020603050405020304" pitchFamily="18" charset="0"/>
                <a:cs typeface="Times New Roman" panose="02020603050405020304" pitchFamily="18" charset="0"/>
                <a:sym typeface="+mn-ea"/>
              </a:rPr>
              <a:t>Music Platform Integration:</a:t>
            </a:r>
            <a:r>
              <a:rPr lang="en-US" altLang="en-US" sz="3000" dirty="0">
                <a:latin typeface="Times New Roman" panose="02020603050405020304" pitchFamily="18" charset="0"/>
                <a:cs typeface="Times New Roman" panose="02020603050405020304" pitchFamily="18" charset="0"/>
                <a:sym typeface="+mn-ea"/>
              </a:rPr>
              <a:t>The system shall open the selected music platform(YouTube,Spotify,or Apple Music)in the default web browser using an emotion-based search query.</a:t>
            </a:r>
            <a:endParaRPr lang="en-US" altLang="en-US" sz="3000" dirty="0">
              <a:latin typeface="Times New Roman" panose="02020603050405020304" pitchFamily="18" charset="0"/>
              <a:cs typeface="Times New Roman" panose="02020603050405020304" pitchFamily="18" charset="0"/>
            </a:endParaRPr>
          </a:p>
          <a:p>
            <a:r>
              <a:rPr lang="en-US" altLang="en-US" sz="3000" b="1">
                <a:latin typeface="Times New Roman" panose="02020603050405020304" pitchFamily="18" charset="0"/>
                <a:cs typeface="Times New Roman" panose="02020603050405020304" pitchFamily="18" charset="0"/>
              </a:rPr>
              <a:t>User Feedback Collection:</a:t>
            </a:r>
            <a:r>
              <a:rPr lang="en-US" altLang="en-US" sz="3000"/>
              <a:t>The system shall allow users to provide feedback on whether the detected emotion was accurate.</a:t>
            </a:r>
            <a:endParaRPr lang="en-US" altLang="en-US" sz="3000"/>
          </a:p>
          <a:p>
            <a:r>
              <a:rPr lang="en-US" altLang="en-US" sz="3000" b="1">
                <a:latin typeface="Times New Roman" panose="02020603050405020304" pitchFamily="18" charset="0"/>
                <a:cs typeface="Times New Roman" panose="02020603050405020304" pitchFamily="18" charset="0"/>
              </a:rPr>
              <a:t>Adaptive Prediction Adjustment:</a:t>
            </a:r>
            <a:r>
              <a:rPr lang="en-US" altLang="en-US" sz="3000"/>
              <a:t>The system shall store feedback data locally and use it to improve future emotion prediction accuracy.</a:t>
            </a:r>
            <a:endParaRPr lang="en-US" altLang="en-US"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solidFill>
                  <a:srgbClr val="C00000"/>
                </a:solidFill>
                <a:latin typeface="Times New Roman" panose="02020603050405020304" pitchFamily="18" charset="0"/>
                <a:cs typeface="Times New Roman" panose="02020603050405020304" pitchFamily="18" charset="0"/>
              </a:rPr>
              <a:t>NON-FUNCTIONAL REQUIREMENTS:</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7500" lnSpcReduction="10000"/>
          </a:bodyPr>
          <a:lstStyle/>
          <a:p>
            <a:pPr>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Video Performance: </a:t>
            </a:r>
            <a:r>
              <a:rPr lang="en-US" altLang="en-US" dirty="0">
                <a:latin typeface="Times New Roman" panose="02020603050405020304" pitchFamily="18" charset="0"/>
                <a:cs typeface="Times New Roman" panose="02020603050405020304" pitchFamily="18" charset="0"/>
              </a:rPr>
              <a:t>The system shall maintain a video frame update rate of at least 30 frames per second to ensure smooth real-time detection.</a:t>
            </a:r>
            <a:endParaRPr lang="en-US" alt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User Data Privacy: </a:t>
            </a:r>
            <a:r>
              <a:rPr lang="en-US" altLang="en-US" dirty="0">
                <a:latin typeface="Times New Roman" panose="02020603050405020304" pitchFamily="18" charset="0"/>
                <a:cs typeface="Times New Roman" panose="02020603050405020304" pitchFamily="18" charset="0"/>
              </a:rPr>
              <a:t>The system shall ensure user data privacy by storing feedback only on the local machine,with no external data transmission.</a:t>
            </a:r>
            <a:endParaRPr lang="en-US" alt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User Interface Usability:</a:t>
            </a:r>
            <a:r>
              <a:rPr lang="en-US" altLang="en-US" dirty="0">
                <a:latin typeface="Times New Roman" panose="02020603050405020304" pitchFamily="18" charset="0"/>
                <a:cs typeface="Times New Roman" panose="02020603050405020304" pitchFamily="18" charset="0"/>
              </a:rPr>
              <a:t> The system shall provide a clean,responsive,and intuitive graphical user interface(GUI)using PyQt5.</a:t>
            </a:r>
            <a:endParaRPr lang="en-US" alt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Error Handling:</a:t>
            </a:r>
            <a:r>
              <a:rPr lang="en-US" altLang="en-US" dirty="0">
                <a:latin typeface="Times New Roman" panose="02020603050405020304" pitchFamily="18" charset="0"/>
                <a:cs typeface="Times New Roman" panose="02020603050405020304" pitchFamily="18" charset="0"/>
              </a:rPr>
              <a:t> The system shall handle common errors gracefully,such as unavailable webcam or failure to load the model,and notify the user appropriately.</a:t>
            </a:r>
            <a:endParaRPr lang="en-US" alt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Cross-Platform Compatibility:</a:t>
            </a:r>
            <a:r>
              <a:rPr lang="en-US" altLang="en-US" dirty="0">
                <a:latin typeface="Times New Roman" panose="02020603050405020304" pitchFamily="18" charset="0"/>
                <a:cs typeface="Times New Roman" panose="02020603050405020304" pitchFamily="18" charset="0"/>
              </a:rPr>
              <a:t>The system shall be compatible with major operating systems(Windows,macOS,and Linux)that support Python and PyQt5.</a:t>
            </a:r>
            <a:endParaRPr lang="en-US" alt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Low-Latency Feedback</a:t>
            </a:r>
            <a:r>
              <a:rPr lang="en-US" altLang="en-US" dirty="0">
                <a:latin typeface="Times New Roman" panose="02020603050405020304" pitchFamily="18" charset="0"/>
                <a:cs typeface="Times New Roman" panose="02020603050405020304" pitchFamily="18" charset="0"/>
              </a:rPr>
              <a:t>:The system shall process user input and provide emotion detection results within one second to ensure responsiveness.</a:t>
            </a:r>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1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7.xml><?xml version="1.0" encoding="utf-8"?>
<p:tagLst xmlns:p="http://schemas.openxmlformats.org/presentationml/2006/main">
  <p:tag name="KSO_WM_CHIP_GROUPID" val="62f21348295c1bf6da6fc98f"/>
  <p:tag name="KSO_WM_CHIP_XID" val="62f21364295c1bf6da6fc996"/>
  <p:tag name="KSO_WM_UNIT_DEC_AREA_ID" val="a064e949e181447db59ae2bf88cda68e"/>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2775527b5b424a3894032976e74227d0"/>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8.xml><?xml version="1.0" encoding="utf-8"?>
<p:tagLst xmlns:p="http://schemas.openxmlformats.org/presentationml/2006/main">
  <p:tag name="KSO_WM_CHIP_GROUPID" val="62f21348295c1bf6da6fc98f"/>
  <p:tag name="KSO_WM_CHIP_XID" val="62f21364295c1bf6da6fc995"/>
  <p:tag name="KSO_WM_UNIT_DEC_AREA_ID" val="a612d3ffd10a46beb25fa6e232f2bdaf"/>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604315f103048e8ae8817f10441536d"/>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9.xml><?xml version="1.0" encoding="utf-8"?>
<p:tagLst xmlns:p="http://schemas.openxmlformats.org/presentationml/2006/main">
  <p:tag name="KSO_WM_CHIP_GROUPID" val="62f21348295c1bf6da6fc98f"/>
  <p:tag name="KSO_WM_CHIP_XID" val="62f21364295c1bf6da6fc994"/>
  <p:tag name="KSO_WM_UNIT_DEC_AREA_ID" val="349dad548e744e75800b45d3ae5e21bb"/>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48649e15246148879f18609705cddd5a"/>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CHIP_GROUPID" val="62f21348295c1bf6da6fc98f"/>
  <p:tag name="KSO_WM_CHIP_XID" val="62f21364295c1bf6da6fc993"/>
  <p:tag name="KSO_WM_UNIT_DEC_AREA_ID" val="aa2a09a0816447809b4f42233886b0e0"/>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c7c8cbf2b50442ab9b8f0965899d6831"/>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1.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5.xml><?xml version="1.0" encoding="utf-8"?>
<p:tagLst xmlns:p="http://schemas.openxmlformats.org/presentationml/2006/main">
  <p:tag name="KSO_WM_CHIP_GROUPID" val="62f21348295c1bf6da6fc98f"/>
  <p:tag name="KSO_WM_CHIP_XID" val="62f21364295c1bf6da6fc99b"/>
  <p:tag name="KSO_WM_UNIT_DEC_AREA_ID" val="c2c2c76809544bb1ae7e2124ecdcf31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5457cc402ca42ddb04ed2c8ad24ed89"/>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6.xml><?xml version="1.0" encoding="utf-8"?>
<p:tagLst xmlns:p="http://schemas.openxmlformats.org/presentationml/2006/main">
  <p:tag name="KSO_WM_CHIP_GROUPID" val="62f21348295c1bf6da6fc98f"/>
  <p:tag name="KSO_WM_CHIP_XID" val="62f21364295c1bf6da6fc999"/>
  <p:tag name="KSO_WM_UNIT_DEC_AREA_ID" val="d7f6fdf254c74dbfb2abcb13e2fb5e4d"/>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82acabc223fa4ff0a2896056eb7283f0"/>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7.xml><?xml version="1.0" encoding="utf-8"?>
<p:tagLst xmlns:p="http://schemas.openxmlformats.org/presentationml/2006/main">
  <p:tag name="KSO_WM_CHIP_GROUPID" val="62f21348295c1bf6da6fc98f"/>
  <p:tag name="KSO_WM_CHIP_XID" val="62f21364295c1bf6da6fc99a"/>
  <p:tag name="KSO_WM_UNIT_DEC_AREA_ID" val="44f92b04ddfa4c5c9aae70025c5edaa6"/>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68aaa8b8784e41fcb06bd94b94e70d94"/>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2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9.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7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9.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1.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xml><?xml version="1.0" encoding="utf-8"?>
<p:tagLst xmlns:p="http://schemas.openxmlformats.org/presentationml/2006/main">
  <p:tag name="KSO_WM_CHIP_GROUPID" val="62f21348295c1bf6da6fc98f"/>
  <p:tag name="KSO_WM_CHIP_XID" val="62f21364295c1bf6da6fc9a0"/>
  <p:tag name="KSO_WM_UNIT_DEC_AREA_ID" val="b7fe5e9e30d24f77aece748e64e74a4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bd045f21eea4050a6fd342744c07f97"/>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8.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CHIP_GROUPID" val="62f21348295c1bf6da6fc98f"/>
  <p:tag name="KSO_WM_CHIP_XID" val="62f21364295c1bf6da6fc99f"/>
  <p:tag name="KSO_WM_UNIT_DEC_AREA_ID" val="89314f58d1b44e3697055986834a258f"/>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0ad55d273d094d8e8c339f31a9da97b8"/>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3.xml><?xml version="1.0" encoding="utf-8"?>
<p:tagLst xmlns:p="http://schemas.openxmlformats.org/presentationml/2006/main">
  <p:tag name="KSO_WM_CHIP_GROUPID" val="62f21348295c1bf6da6fc98f"/>
  <p:tag name="KSO_WM_CHIP_XID" val="62f21364295c1bf6da6fc9a0"/>
  <p:tag name="KSO_WM_UNIT_DEC_AREA_ID" val="b7fe5e9e30d24f77aece748e64e74a4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bd045f21eea4050a6fd342744c07f97"/>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4.xml><?xml version="1.0" encoding="utf-8"?>
<p:tagLst xmlns:p="http://schemas.openxmlformats.org/presentationml/2006/main">
  <p:tag name="KSO_WM_CHIP_GROUPID" val="62f21348295c1bf6da6fc98f"/>
  <p:tag name="KSO_WM_CHIP_XID" val="62f21364295c1bf6da6fc997"/>
  <p:tag name="KSO_WM_UNIT_DEC_AREA_ID" val="6bc9c7ab13624c88a089ab14bf56b6e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6a67ed0a53453480986db390155c7c"/>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6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9.xml><?xml version="1.0" encoding="utf-8"?>
<p:tagLst xmlns:p="http://schemas.openxmlformats.org/presentationml/2006/main">
  <p:tag name="KSO_WM_CHIP_GROUPID" val="62f21348295c1bf6da6fc98f"/>
  <p:tag name="KSO_WM_CHIP_XID" val="62f21364295c1bf6da6fc99e"/>
  <p:tag name="KSO_WM_UNIT_DEC_AREA_ID" val="9d3a61e87e0d48cca2ee399ce70f084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081e221799945c29236480b29c10cd8"/>
  <p:tag name="KSO_WM_SLIDE_BACKGROUND_TYPE" val="general"/>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7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68"/>
</p:tagLst>
</file>

<file path=ppt/tags/tag71.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35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68"/>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5.xml><?xml version="1.0" encoding="utf-8"?>
<p:tagLst xmlns:p="http://schemas.openxmlformats.org/presentationml/2006/main">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68"/>
  <p:tag name="KSO_WM_TEMPLATE_THUMBS_INDEX" val="1、9"/>
</p:tagLst>
</file>

<file path=ppt/tags/tag76.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33468_9*a*1"/>
  <p:tag name="KSO_WM_TEMPLATE_CATEGORY" val="custom"/>
  <p:tag name="KSO_WM_TEMPLATE_INDEX" val="20233468"/>
  <p:tag name="KSO_WM_UNIT_LAYERLEVEL" val="1"/>
  <p:tag name="KSO_WM_TAG_VERSION" val="3.0"/>
  <p:tag name="KSO_WM_BEAUTIFY_FLAG" val="#wm#"/>
  <p:tag name="KSO_WM_UNIT_PRESET_TEXT" val="THANKS"/>
</p:tagLst>
</file>

<file path=ppt/tags/tag77.xml><?xml version="1.0" encoding="utf-8"?>
<p:tagLst xmlns:p="http://schemas.openxmlformats.org/presentationml/2006/main">
  <p:tag name="KSO_WM_SPECIAL_SOURCE" val="bdnull"/>
  <p:tag name="KSO_WM_SLIDE_ID" val="custom20233468_9"/>
  <p:tag name="KSO_WM_TEMPLATE_SUBCATEGORY" val="29"/>
  <p:tag name="KSO_WM_TEMPLATE_MASTER_TYPE" val="0"/>
  <p:tag name="KSO_WM_TEMPLATE_COLOR_TYPE" val="0"/>
  <p:tag name="KSO_WM_SLIDE_TYPE" val="endPage"/>
  <p:tag name="KSO_WM_SLIDE_SUBTYPE" val="pureTxt"/>
  <p:tag name="KSO_WM_SLIDE_ITEM_CNT" val="0"/>
  <p:tag name="KSO_WM_SLIDE_INDEX" val="9"/>
  <p:tag name="KSO_WM_TAG_VERSION" val="3.0"/>
  <p:tag name="KSO_WM_BEAUTIFY_FLAG" val="#wm#"/>
  <p:tag name="KSO_WM_TEMPLATE_CATEGORY" val="custom"/>
  <p:tag name="KSO_WM_TEMPLATE_INDEX" val="20233468"/>
  <p:tag name="KSO_WM_SLIDE_LAYOUT" val="a"/>
  <p:tag name="KSO_WM_SLIDE_LAYOUT_CNT"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2707">
      <a:dk1>
        <a:srgbClr val="000000"/>
      </a:dk1>
      <a:lt1>
        <a:srgbClr val="FFFFFF"/>
      </a:lt1>
      <a:dk2>
        <a:srgbClr val="29363B"/>
      </a:dk2>
      <a:lt2>
        <a:srgbClr val="FFFFFF"/>
      </a:lt2>
      <a:accent1>
        <a:srgbClr val="87A5C7"/>
      </a:accent1>
      <a:accent2>
        <a:srgbClr val="9EAAB0"/>
      </a:accent2>
      <a:accent3>
        <a:srgbClr val="F1AF97"/>
      </a:accent3>
      <a:accent4>
        <a:srgbClr val="C1B7B8"/>
      </a:accent4>
      <a:accent5>
        <a:srgbClr val="D6B8B2"/>
      </a:accent5>
      <a:accent6>
        <a:srgbClr val="E6AFA2"/>
      </a:accent6>
      <a:hlink>
        <a:srgbClr val="304FFE"/>
      </a:hlink>
      <a:folHlink>
        <a:srgbClr val="492067"/>
      </a:folHlink>
    </a:clrScheme>
    <a:fontScheme name="字体-立体">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8494</Words>
  <Application>WPS Presentation</Application>
  <PresentationFormat>Widescreen</PresentationFormat>
  <Paragraphs>184</Paragraphs>
  <Slides>23</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23</vt:i4>
      </vt:variant>
    </vt:vector>
  </HeadingPairs>
  <TitlesOfParts>
    <vt:vector size="34" baseType="lpstr">
      <vt:lpstr>Arial</vt:lpstr>
      <vt:lpstr>SimSun</vt:lpstr>
      <vt:lpstr>Wingdings</vt:lpstr>
      <vt:lpstr>Times New Roman</vt:lpstr>
      <vt:lpstr>Microsoft YaHei</vt:lpstr>
      <vt:lpstr>Arial Unicode MS</vt:lpstr>
      <vt:lpstr>Calibri</vt:lpstr>
      <vt:lpstr>Nunito Sans ExtraBold</vt:lpstr>
      <vt:lpstr>Segoe Print</vt:lpstr>
      <vt:lpstr>Blue Waves</vt:lpstr>
      <vt:lpstr>1_Office Theme</vt:lpstr>
      <vt:lpstr>EMOTION BASED MUSIC RECOMMENDER USING MACHINE LEARNING</vt:lpstr>
      <vt:lpstr>Table of Contents</vt:lpstr>
      <vt:lpstr>ABSTRACT:</vt:lpstr>
      <vt:lpstr>INTRODUCTION</vt:lpstr>
      <vt:lpstr>EXISTING SYSTEM</vt:lpstr>
      <vt:lpstr>PROPOSED MODEL:</vt:lpstr>
      <vt:lpstr>FUNCTIONAL REQUIREMENTS:</vt:lpstr>
      <vt:lpstr>PowerPoint 演示文稿</vt:lpstr>
      <vt:lpstr>NON-FUNCTIONAL REQUIREMENTS:</vt:lpstr>
      <vt:lpstr>SOFTWARE REQUIREMENTS:</vt:lpstr>
      <vt:lpstr>HARDWARE REQUIREMENTS:</vt:lpstr>
      <vt:lpstr>SYSTEM ARCHITECTURE:</vt:lpstr>
      <vt:lpstr>SYSTEM ARCHITECTURE:</vt:lpstr>
      <vt:lpstr>UML DIAGRAMS:</vt:lpstr>
      <vt:lpstr>CLASS DIAGRAM:</vt:lpstr>
      <vt:lpstr>USE CASE DIAGRAM:</vt:lpstr>
      <vt:lpstr>SEQUENCE DIAGRAM:</vt:lpstr>
      <vt:lpstr>ACTIVITY DIAGRAM:</vt:lpstr>
      <vt:lpstr>OUTPUT:</vt:lpstr>
      <vt:lpstr>PowerPoint 演示文稿</vt:lpstr>
      <vt:lpstr>PowerPoint 演示文稿</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Huda Nazneen</dc:creator>
  <cp:lastModifiedBy>RUSHMITHA ARELLI</cp:lastModifiedBy>
  <cp:revision>34</cp:revision>
  <dcterms:created xsi:type="dcterms:W3CDTF">2025-04-01T06:34:00Z</dcterms:created>
  <dcterms:modified xsi:type="dcterms:W3CDTF">2025-06-24T16:06:49Z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7D7995F13C2B44C081635044BA500838_12</vt:lpwstr>
  </property>
  <property fmtid="{D5CDD505-2E9C-101B-9397-08002B2CF9AE}" pid="3" name="KSOProductBuildVer">
    <vt:lpwstr>1033-12.2.0.21546</vt:lpwstr>
  </property>
</Properties>
</file>